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303" r:id="rId2"/>
    <p:sldId id="296" r:id="rId3"/>
    <p:sldId id="297" r:id="rId4"/>
    <p:sldId id="298" r:id="rId5"/>
    <p:sldId id="299" r:id="rId6"/>
    <p:sldId id="279" r:id="rId7"/>
    <p:sldId id="300" r:id="rId8"/>
    <p:sldId id="259" r:id="rId9"/>
    <p:sldId id="281" r:id="rId10"/>
    <p:sldId id="285" r:id="rId11"/>
    <p:sldId id="286" r:id="rId12"/>
    <p:sldId id="278" r:id="rId13"/>
    <p:sldId id="261" r:id="rId14"/>
    <p:sldId id="301" r:id="rId15"/>
    <p:sldId id="262" r:id="rId16"/>
    <p:sldId id="291" r:id="rId17"/>
    <p:sldId id="263" r:id="rId18"/>
    <p:sldId id="293" r:id="rId19"/>
    <p:sldId id="302" r:id="rId20"/>
    <p:sldId id="307" r:id="rId21"/>
  </p:sldIdLst>
  <p:sldSz cx="9144000" cy="6858000" type="screen4x3"/>
  <p:notesSz cx="6669088" cy="9775825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574" autoAdjust="0"/>
  </p:normalViewPr>
  <p:slideViewPr>
    <p:cSldViewPr>
      <p:cViewPr varScale="1">
        <p:scale>
          <a:sx n="76" d="100"/>
          <a:sy n="76" d="100"/>
        </p:scale>
        <p:origin x="-8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8"/>
    </p:cViewPr>
  </p:sorterViewPr>
  <p:notesViewPr>
    <p:cSldViewPr>
      <p:cViewPr varScale="1">
        <p:scale>
          <a:sx n="74" d="100"/>
          <a:sy n="74" d="100"/>
        </p:scale>
        <p:origin x="-1902" y="-90"/>
      </p:cViewPr>
      <p:guideLst>
        <p:guide orient="horz" pos="3079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889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08E190A-E59D-4A21-8D76-A2AE0585EF29}" type="datetimeFigureOut">
              <a:rPr lang="en-US"/>
              <a:pPr>
                <a:defRPr/>
              </a:pPr>
              <a:t>9/28/2012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85288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285288"/>
            <a:ext cx="2889250" cy="4889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1CF21D7-59AD-4891-8DE5-F21EC216C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5975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889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246804D-2EDC-4071-B0C5-8A172B0A6C10}" type="datetimeFigureOut">
              <a:rPr lang="da-DK"/>
              <a:pPr>
                <a:defRPr/>
              </a:pPr>
              <a:t>28-09-2012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890588" y="733425"/>
            <a:ext cx="4887912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a-DK" noProof="0" smtClean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66750" y="4643438"/>
            <a:ext cx="5335588" cy="4398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noProof="0" smtClean="0"/>
              <a:t>Klik for at redigere typografi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285288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778250" y="9285288"/>
            <a:ext cx="2889250" cy="4889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45433B8-4AEE-47C3-8CA2-54F13BAA19B2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438334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sp>
        <p:nvSpPr>
          <p:cNvPr id="30724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7ADC35F-1DEF-4AE8-99CA-077B1D51A6FB}" type="slidenum">
              <a:rPr lang="da-DK"/>
              <a:pPr/>
              <a:t>2</a:t>
            </a:fld>
            <a:endParaRPr lang="da-DK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46084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C1BBF3-A384-42B3-8CA3-C546E6B2BDA8}" type="slidenum">
              <a:rPr lang="da-DK"/>
              <a:pPr/>
              <a:t>11</a:t>
            </a:fld>
            <a:endParaRPr lang="da-DK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41988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12A9B42-04EA-4E68-AEE9-4B259B01FC48}" type="slidenum">
              <a:rPr lang="da-DK"/>
              <a:pPr/>
              <a:t>12</a:t>
            </a:fld>
            <a:endParaRPr lang="da-DK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a-DK" sz="1800" dirty="0" smtClean="0">
                <a:latin typeface="Arial" charset="0"/>
                <a:ea typeface="ＭＳ Ｐゴシック" pitchFamily="34" charset="-128"/>
                <a:cs typeface="Arial" charset="0"/>
              </a:rPr>
              <a:t>Hvis man kun er interesseret i flow i </a:t>
            </a:r>
            <a:r>
              <a:rPr lang="da-DK" sz="1800" dirty="0" err="1" smtClean="0">
                <a:latin typeface="Arial" charset="0"/>
                <a:ea typeface="ＭＳ Ｐゴシック" pitchFamily="34" charset="-128"/>
                <a:cs typeface="Arial" charset="0"/>
              </a:rPr>
              <a:t>een</a:t>
            </a:r>
            <a:r>
              <a:rPr lang="da-DK" sz="1800" dirty="0" smtClean="0">
                <a:latin typeface="Arial" charset="0"/>
                <a:ea typeface="ＭＳ Ｐゴシック" pitchFamily="34" charset="-128"/>
                <a:cs typeface="Arial" charset="0"/>
              </a:rPr>
              <a:t> retning kan måleintervallet udvides ved at forskyde </a:t>
            </a:r>
            <a:r>
              <a:rPr lang="da-DK" sz="1800" dirty="0" err="1" smtClean="0">
                <a:latin typeface="Arial" charset="0"/>
                <a:ea typeface="ＭＳ Ｐゴシック" pitchFamily="34" charset="-128"/>
                <a:cs typeface="Arial" charset="0"/>
              </a:rPr>
              <a:t>grundlinien</a:t>
            </a:r>
            <a:r>
              <a:rPr lang="da-DK" sz="1800" dirty="0" smtClean="0">
                <a:latin typeface="Arial" charset="0"/>
                <a:ea typeface="ＭＳ Ｐゴシック" pitchFamily="34" charset="-128"/>
                <a:cs typeface="Arial" charset="0"/>
              </a:rPr>
              <a:t>.</a:t>
            </a:r>
          </a:p>
        </p:txBody>
      </p:sp>
      <p:sp>
        <p:nvSpPr>
          <p:cNvPr id="49156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424CC82-9760-4846-BCAE-AC56D9853C9F}" type="slidenum">
              <a:rPr lang="da-DK"/>
              <a:pPr/>
              <a:t>13</a:t>
            </a:fld>
            <a:endParaRPr lang="da-DK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a-DK" sz="1800" smtClean="0">
                <a:latin typeface="Arial" charset="0"/>
                <a:ea typeface="ＭＳ Ｐゴシック" pitchFamily="34" charset="-128"/>
                <a:cs typeface="Arial" charset="0"/>
              </a:rPr>
              <a:t>Impulstoget skal være udsendt og reflekteret til transduceren før et nyt udsendes </a:t>
            </a:r>
          </a:p>
          <a:p>
            <a:pPr eaLnBrk="1" hangingPunct="1">
              <a:spcBef>
                <a:spcPct val="0"/>
              </a:spcBef>
            </a:pPr>
            <a:r>
              <a:rPr lang="da-DK" sz="1800" b="1" smtClean="0">
                <a:latin typeface="Arial" charset="0"/>
                <a:ea typeface="ＭＳ Ｐゴシック" pitchFamily="34" charset="-128"/>
                <a:cs typeface="Arial" charset="0"/>
              </a:rPr>
              <a:t>Problem:</a:t>
            </a:r>
            <a:endParaRPr lang="da-DK" sz="180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eaLnBrk="1" hangingPunct="1">
              <a:spcBef>
                <a:spcPct val="0"/>
              </a:spcBef>
            </a:pPr>
            <a:r>
              <a:rPr lang="da-DK" sz="1800" smtClean="0">
                <a:latin typeface="Arial" charset="0"/>
                <a:ea typeface="ＭＳ Ｐゴシック" pitchFamily="34" charset="-128"/>
                <a:cs typeface="Arial" charset="0"/>
              </a:rPr>
              <a:t>En stor dybde medfører længere rejsetid for lydimpuls til reflektor og tilbage igen</a:t>
            </a:r>
          </a:p>
          <a:p>
            <a:pPr eaLnBrk="1" hangingPunct="1">
              <a:spcBef>
                <a:spcPct val="0"/>
              </a:spcBef>
            </a:pPr>
            <a:r>
              <a:rPr lang="da-DK" sz="1800" smtClean="0">
                <a:latin typeface="Arial" charset="0"/>
                <a:ea typeface="ＭＳ Ｐゴシック" pitchFamily="34" charset="-128"/>
                <a:cs typeface="Arial" charset="0"/>
              </a:rPr>
              <a:t>Det giver længere samlet rejsetid for impulstoget</a:t>
            </a:r>
          </a:p>
          <a:p>
            <a:pPr eaLnBrk="1" hangingPunct="1">
              <a:spcBef>
                <a:spcPct val="0"/>
              </a:spcBef>
            </a:pPr>
            <a:r>
              <a:rPr lang="da-DK" sz="1800" smtClean="0">
                <a:latin typeface="Arial" charset="0"/>
                <a:ea typeface="ＭＳ Ｐゴシック" pitchFamily="34" charset="-128"/>
                <a:cs typeface="Arial" charset="0"/>
              </a:rPr>
              <a:t>Apparatet kan ikke </a:t>
            </a:r>
            <a:r>
              <a:rPr lang="ja-JP" altLang="da-DK" sz="1800" smtClean="0">
                <a:latin typeface="Arial" charset="0"/>
                <a:ea typeface="ＭＳ Ｐゴシック" pitchFamily="34" charset="-128"/>
                <a:cs typeface="Arial" charset="0"/>
              </a:rPr>
              <a:t>’</a:t>
            </a:r>
            <a:r>
              <a:rPr lang="da-DK" altLang="ja-JP" sz="1800" smtClean="0">
                <a:latin typeface="Arial" charset="0"/>
                <a:ea typeface="ＭＳ Ｐゴシック" pitchFamily="34" charset="-128"/>
                <a:cs typeface="Arial" charset="0"/>
              </a:rPr>
              <a:t>genkende</a:t>
            </a:r>
            <a:r>
              <a:rPr lang="ja-JP" altLang="da-DK" sz="1800" smtClean="0">
                <a:latin typeface="Arial" charset="0"/>
                <a:ea typeface="ＭＳ Ｐゴシック" pitchFamily="34" charset="-128"/>
                <a:cs typeface="Arial" charset="0"/>
              </a:rPr>
              <a:t>’</a:t>
            </a:r>
            <a:r>
              <a:rPr lang="da-DK" altLang="ja-JP" sz="1800" smtClean="0">
                <a:latin typeface="Arial" charset="0"/>
                <a:ea typeface="ＭＳ Ｐゴシック" pitchFamily="34" charset="-128"/>
                <a:cs typeface="Arial" charset="0"/>
              </a:rPr>
              <a:t> impulstoget – og det opstår aliasering</a:t>
            </a:r>
          </a:p>
          <a:p>
            <a:pPr eaLnBrk="1" hangingPunct="1">
              <a:spcBef>
                <a:spcPct val="0"/>
              </a:spcBef>
            </a:pPr>
            <a:r>
              <a:rPr lang="da-DK" sz="1800" b="1" smtClean="0">
                <a:latin typeface="Arial" charset="0"/>
                <a:ea typeface="ＭＳ Ｐゴシック" pitchFamily="34" charset="-128"/>
                <a:cs typeface="Arial" charset="0"/>
              </a:rPr>
              <a:t>Løsning: </a:t>
            </a:r>
          </a:p>
          <a:p>
            <a:pPr eaLnBrk="1" hangingPunct="1">
              <a:spcBef>
                <a:spcPct val="0"/>
              </a:spcBef>
            </a:pPr>
            <a:r>
              <a:rPr lang="da-DK" sz="1800" smtClean="0">
                <a:latin typeface="Arial" charset="0"/>
                <a:ea typeface="ＭＳ Ｐゴシック" pitchFamily="34" charset="-128"/>
                <a:cs typeface="Arial" charset="0"/>
              </a:rPr>
              <a:t>Giv længere tid mellem hver udsendt impuls (send færre impulser pr tid)</a:t>
            </a:r>
          </a:p>
          <a:p>
            <a:pPr eaLnBrk="1" hangingPunct="1">
              <a:spcBef>
                <a:spcPct val="0"/>
              </a:spcBef>
            </a:pPr>
            <a:r>
              <a:rPr lang="da-DK" sz="1800" smtClean="0">
                <a:latin typeface="Arial" charset="0"/>
                <a:ea typeface="ＭＳ Ｐゴシック" pitchFamily="34" charset="-128"/>
                <a:cs typeface="Arial" charset="0"/>
              </a:rPr>
              <a:t>dvs </a:t>
            </a:r>
            <a:r>
              <a:rPr lang="da-DK" sz="1800" b="1" smtClean="0">
                <a:latin typeface="Arial" charset="0"/>
                <a:ea typeface="ＭＳ Ｐゴシック" pitchFamily="34" charset="-128"/>
                <a:cs typeface="Arial" charset="0"/>
              </a:rPr>
              <a:t>PRF må reduceres</a:t>
            </a:r>
            <a:endParaRPr lang="da-DK" sz="180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eaLnBrk="1" hangingPunct="1">
              <a:spcBef>
                <a:spcPct val="0"/>
              </a:spcBef>
            </a:pPr>
            <a:r>
              <a:rPr lang="da-DK" sz="1800" b="1" smtClean="0">
                <a:latin typeface="Arial" charset="0"/>
                <a:ea typeface="ＭＳ Ｐゴシック" pitchFamily="34" charset="-128"/>
                <a:cs typeface="Arial" charset="0"/>
              </a:rPr>
              <a:t>Nyquist-tallet (PRF/2) </a:t>
            </a:r>
            <a:r>
              <a:rPr lang="da-DK" sz="1800" smtClean="0">
                <a:latin typeface="Arial" charset="0"/>
                <a:ea typeface="ＭＳ Ｐゴシック" pitchFamily="34" charset="-128"/>
                <a:cs typeface="Arial" charset="0"/>
              </a:rPr>
              <a:t>er den øvre grænse for det Doppler-frekvensskifte, der kan måles.  Når Nyquist-tallet overskrides opstår der forvrængning </a:t>
            </a:r>
          </a:p>
          <a:p>
            <a:pPr eaLnBrk="1" hangingPunct="1">
              <a:spcBef>
                <a:spcPct val="0"/>
              </a:spcBef>
            </a:pPr>
            <a:r>
              <a:rPr lang="da-DK" sz="1800" smtClean="0">
                <a:latin typeface="Arial" charset="0"/>
                <a:ea typeface="ＭＳ Ｐゴシック" pitchFamily="34" charset="-128"/>
                <a:cs typeface="Arial" charset="0"/>
              </a:rPr>
              <a:t>("aliasering")  og max hastigheder kan ikke måles </a:t>
            </a:r>
          </a:p>
          <a:p>
            <a:endParaRPr lang="da-DK" smtClean="0">
              <a:ea typeface="ＭＳ Ｐゴシック" pitchFamily="34" charset="-128"/>
            </a:endParaRPr>
          </a:p>
        </p:txBody>
      </p:sp>
      <p:sp>
        <p:nvSpPr>
          <p:cNvPr id="50180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392F797-F0C0-4411-9134-93C037C5D685}" type="slidenum">
              <a:rPr lang="da-DK"/>
              <a:pPr/>
              <a:t>14</a:t>
            </a:fld>
            <a:endParaRPr lang="da-DK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da-DK" sz="1600" smtClean="0">
                <a:latin typeface="Arial" charset="0"/>
                <a:ea typeface="ＭＳ Ｐゴシック" pitchFamily="34" charset="-128"/>
                <a:cs typeface="Arial" charset="0"/>
              </a:rPr>
              <a:t>Farve Doppler (color Doppler) består i princippet af multiple små PW-Doppler målepunkter lagt oven på et 2D billede. Hvert enkelt målepunkt farvelægges f. eks. med </a:t>
            </a:r>
            <a:r>
              <a:rPr lang="da-DK" sz="1600" b="1" smtClean="0">
                <a:latin typeface="Arial" charset="0"/>
                <a:ea typeface="ＭＳ Ｐゴシック" pitchFamily="34" charset="-128"/>
                <a:cs typeface="Arial" charset="0"/>
              </a:rPr>
              <a:t>rødt</a:t>
            </a:r>
            <a:r>
              <a:rPr lang="da-DK" sz="1600" smtClean="0">
                <a:latin typeface="Arial" charset="0"/>
                <a:ea typeface="ＭＳ Ｐゴシック" pitchFamily="34" charset="-128"/>
                <a:cs typeface="Arial" charset="0"/>
              </a:rPr>
              <a:t> hvis blodet bevæger sig hen mod transduceren og </a:t>
            </a:r>
            <a:r>
              <a:rPr lang="da-DK" sz="1600" b="1" smtClean="0">
                <a:latin typeface="Arial" charset="0"/>
                <a:ea typeface="ＭＳ Ｐゴシック" pitchFamily="34" charset="-128"/>
                <a:cs typeface="Arial" charset="0"/>
              </a:rPr>
              <a:t>blå</a:t>
            </a:r>
            <a:r>
              <a:rPr lang="da-DK" sz="1600" smtClean="0">
                <a:latin typeface="Arial" charset="0"/>
                <a:ea typeface="ＭＳ Ｐゴシック" pitchFamily="34" charset="-128"/>
                <a:cs typeface="Arial" charset="0"/>
              </a:rPr>
              <a:t> hvis blodet bevæger sig væk fra transduceren. Farveintensiteten afhænger af strømningshastigheden. </a:t>
            </a:r>
          </a:p>
          <a:p>
            <a:pPr>
              <a:spcBef>
                <a:spcPct val="0"/>
              </a:spcBef>
            </a:pPr>
            <a:endParaRPr lang="da-DK" sz="160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>
              <a:spcBef>
                <a:spcPct val="0"/>
              </a:spcBef>
            </a:pPr>
            <a:r>
              <a:rPr lang="da-DK" sz="1600" smtClean="0">
                <a:latin typeface="Arial" charset="0"/>
                <a:ea typeface="ＭＳ Ｐゴシック" pitchFamily="34" charset="-128"/>
                <a:cs typeface="Arial" charset="0"/>
              </a:rPr>
              <a:t>Ved</a:t>
            </a:r>
            <a:r>
              <a:rPr lang="da-DK" sz="1600" b="1" smtClean="0">
                <a:latin typeface="Arial" charset="0"/>
                <a:ea typeface="ＭＳ Ｐゴシック" pitchFamily="34" charset="-128"/>
                <a:cs typeface="Arial" charset="0"/>
              </a:rPr>
              <a:t> turbulens </a:t>
            </a:r>
            <a:r>
              <a:rPr lang="da-DK" sz="1600" smtClean="0">
                <a:latin typeface="Arial" charset="0"/>
                <a:ea typeface="ＭＳ Ｐゴシック" pitchFamily="34" charset="-128"/>
                <a:cs typeface="Arial" charset="0"/>
              </a:rPr>
              <a:t>iblandes gule og grønne farver. </a:t>
            </a:r>
          </a:p>
          <a:p>
            <a:pPr>
              <a:spcBef>
                <a:spcPct val="0"/>
              </a:spcBef>
            </a:pPr>
            <a:r>
              <a:rPr lang="da-DK" sz="1600" b="1" smtClean="0">
                <a:latin typeface="Arial" charset="0"/>
                <a:ea typeface="ＭＳ Ｐゴシック" pitchFamily="34" charset="-128"/>
                <a:cs typeface="Arial" charset="0"/>
              </a:rPr>
              <a:t>Aliasering</a:t>
            </a:r>
            <a:r>
              <a:rPr lang="da-DK" sz="1600" smtClean="0">
                <a:latin typeface="Arial" charset="0"/>
                <a:ea typeface="ＭＳ Ｐゴシック" pitchFamily="34" charset="-128"/>
                <a:cs typeface="Arial" charset="0"/>
              </a:rPr>
              <a:t> opstår lige som ved PW-Doppler når Nyquist-tallet overskrides. Rødt skifter til blåt og omvendt.</a:t>
            </a:r>
            <a:br>
              <a:rPr lang="da-DK" sz="1600" smtClean="0">
                <a:latin typeface="Arial" charset="0"/>
                <a:ea typeface="ＭＳ Ｐゴシック" pitchFamily="34" charset="-128"/>
                <a:cs typeface="Arial" charset="0"/>
              </a:rPr>
            </a:br>
            <a:endParaRPr lang="da-DK" sz="160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48132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BEFB84-F481-4F25-B6CF-32749FEE8A2D}" type="slidenum">
              <a:rPr lang="da-DK"/>
              <a:pPr/>
              <a:t>15</a:t>
            </a:fld>
            <a:endParaRPr lang="da-DK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da-DK" sz="1800" smtClean="0">
                <a:latin typeface="Arial" charset="0"/>
                <a:ea typeface="ＭＳ Ｐゴシック" pitchFamily="34" charset="-128"/>
                <a:cs typeface="Arial" charset="0"/>
              </a:rPr>
              <a:t>Hvis man kun er interesseret i flow i en retning kan maksimal hastighed før aliasering øges ved at forskyde grundlinien (som ved PW-Doppler). </a:t>
            </a:r>
          </a:p>
          <a:p>
            <a:pPr>
              <a:spcBef>
                <a:spcPct val="0"/>
              </a:spcBef>
            </a:pPr>
            <a:r>
              <a:rPr lang="da-DK" sz="1800" smtClean="0">
                <a:latin typeface="Arial" charset="0"/>
                <a:ea typeface="ＭＳ Ｐゴシック" pitchFamily="34" charset="-128"/>
                <a:cs typeface="Arial" charset="0"/>
              </a:rPr>
              <a:t>Jo smallere sektoren er, des højere er billedfrekvensen (frame rate). </a:t>
            </a:r>
          </a:p>
          <a:p>
            <a:pPr>
              <a:spcBef>
                <a:spcPct val="0"/>
              </a:spcBef>
            </a:pPr>
            <a:r>
              <a:rPr lang="da-DK" sz="1800" smtClean="0">
                <a:latin typeface="Arial" charset="0"/>
                <a:ea typeface="ＭＳ Ｐゴシック" pitchFamily="34" charset="-128"/>
                <a:cs typeface="Arial" charset="0"/>
              </a:rPr>
              <a:t>Jo mindre sektoren når i dybden, des højere flowhastighed før aliasering</a:t>
            </a:r>
            <a:endParaRPr lang="da-DK" sz="1000" smtClean="0">
              <a:latin typeface="Times New Roman" pitchFamily="18" charset="0"/>
              <a:ea typeface="ＭＳ Ｐゴシック" pitchFamily="34" charset="-128"/>
            </a:endParaRPr>
          </a:p>
          <a:p>
            <a:endParaRPr lang="da-DK" smtClean="0">
              <a:ea typeface="ＭＳ Ｐゴシック" pitchFamily="34" charset="-128"/>
            </a:endParaRPr>
          </a:p>
        </p:txBody>
      </p:sp>
      <p:sp>
        <p:nvSpPr>
          <p:cNvPr id="51204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E32F2CA-1D63-4A99-A507-02DF97ABDAA4}" type="slidenum">
              <a:rPr lang="da-DK"/>
              <a:pPr/>
              <a:t>16</a:t>
            </a:fld>
            <a:endParaRPr lang="da-DK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a-DK" sz="2000" b="1" dirty="0" smtClean="0">
                <a:latin typeface="Arial" charset="0"/>
                <a:ea typeface="ＭＳ Ｐゴシック" pitchFamily="34" charset="-128"/>
                <a:cs typeface="Arial" charset="0"/>
              </a:rPr>
              <a:t>Signalbehandling - farve </a:t>
            </a:r>
            <a:r>
              <a:rPr lang="da-DK" sz="2000" b="1" dirty="0" err="1" smtClean="0">
                <a:latin typeface="Arial" charset="0"/>
                <a:ea typeface="ＭＳ Ｐゴシック" pitchFamily="34" charset="-128"/>
                <a:cs typeface="Arial" charset="0"/>
              </a:rPr>
              <a:t>Doppler</a:t>
            </a:r>
            <a:r>
              <a:rPr lang="da-DK" sz="1000" dirty="0" smtClean="0">
                <a:latin typeface="Times New Roman" pitchFamily="18" charset="0"/>
                <a:ea typeface="ＭＳ Ｐゴシック" pitchFamily="34" charset="-128"/>
              </a:rPr>
              <a:t> </a:t>
            </a:r>
            <a:endParaRPr lang="da-DK" sz="4400" dirty="0" smtClean="0">
              <a:latin typeface="Times New Roman" pitchFamily="18" charset="0"/>
              <a:ea typeface="ＭＳ Ｐゴシック" pitchFamily="34" charset="-128"/>
            </a:endParaRPr>
          </a:p>
          <a:p>
            <a:pPr>
              <a:spcBef>
                <a:spcPct val="0"/>
              </a:spcBef>
            </a:pP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Korrekt signalbehandling er essentiel for undersøgelsens resultat. Flg. parametre indstilles for hvert nyt billede:</a:t>
            </a:r>
          </a:p>
          <a:p>
            <a:pPr>
              <a:spcBef>
                <a:spcPct val="0"/>
              </a:spcBef>
            </a:pPr>
            <a:r>
              <a:rPr lang="da-DK" sz="1600" u="sng" dirty="0" smtClean="0">
                <a:latin typeface="Arial" charset="0"/>
                <a:ea typeface="ＭＳ Ｐゴシック" pitchFamily="34" charset="-128"/>
                <a:cs typeface="Arial" charset="0"/>
              </a:rPr>
              <a:t>2D </a:t>
            </a:r>
            <a:r>
              <a:rPr lang="da-DK" sz="1600" u="sng" dirty="0" err="1" smtClean="0">
                <a:latin typeface="Arial" charset="0"/>
                <a:ea typeface="ＭＳ Ｐゴシック" pitchFamily="34" charset="-128"/>
                <a:cs typeface="Arial" charset="0"/>
              </a:rPr>
              <a:t>gain</a:t>
            </a:r>
            <a:r>
              <a:rPr lang="da-DK" sz="1600" u="sng" dirty="0" smtClean="0">
                <a:latin typeface="Arial" charset="0"/>
                <a:ea typeface="ＭＳ Ｐゴシック" pitchFamily="34" charset="-128"/>
                <a:cs typeface="Arial" charset="0"/>
              </a:rPr>
              <a:t> reduceres</a:t>
            </a: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</a:p>
          <a:p>
            <a:pPr>
              <a:spcBef>
                <a:spcPct val="0"/>
              </a:spcBef>
            </a:pP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så farvebilledet ikke forstyrres af hvide "pixels" fra 2D billedet</a:t>
            </a:r>
          </a:p>
          <a:p>
            <a:pPr>
              <a:spcBef>
                <a:spcPct val="0"/>
              </a:spcBef>
            </a:pPr>
            <a:r>
              <a:rPr lang="da-DK" sz="1600" u="sng" dirty="0" smtClean="0">
                <a:latin typeface="Arial" charset="0"/>
                <a:ea typeface="ＭＳ Ｐゴシック" pitchFamily="34" charset="-128"/>
                <a:cs typeface="Arial" charset="0"/>
              </a:rPr>
              <a:t>Sektorstørrelsen reduceres</a:t>
            </a: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</a:p>
          <a:p>
            <a:pPr>
              <a:spcBef>
                <a:spcPct val="0"/>
              </a:spcBef>
            </a:pP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-Bred sektor giver lav billedfrekvens </a:t>
            </a:r>
          </a:p>
          <a:p>
            <a:pPr>
              <a:spcBef>
                <a:spcPct val="0"/>
              </a:spcBef>
            </a:pP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og dermed dårlig tidsmæssig opløsning. </a:t>
            </a:r>
          </a:p>
          <a:p>
            <a:pPr>
              <a:spcBef>
                <a:spcPct val="0"/>
              </a:spcBef>
            </a:pP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-Ved for dybtgående sektor vil  </a:t>
            </a:r>
            <a:r>
              <a:rPr lang="da-DK" sz="1600" dirty="0" err="1" smtClean="0">
                <a:latin typeface="Arial" charset="0"/>
                <a:ea typeface="ＭＳ Ｐゴシック" pitchFamily="34" charset="-128"/>
                <a:cs typeface="Arial" charset="0"/>
              </a:rPr>
              <a:t>scale</a:t>
            </a:r>
            <a:endParaRPr lang="da-DK" sz="16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>
              <a:spcBef>
                <a:spcPct val="0"/>
              </a:spcBef>
            </a:pP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reduceres og risiko for </a:t>
            </a:r>
            <a:r>
              <a:rPr lang="da-DK" sz="1600" dirty="0" err="1" smtClean="0">
                <a:latin typeface="Arial" charset="0"/>
                <a:ea typeface="ＭＳ Ｐゴシック" pitchFamily="34" charset="-128"/>
                <a:cs typeface="Arial" charset="0"/>
              </a:rPr>
              <a:t>aliasering</a:t>
            </a:r>
            <a:endParaRPr lang="da-DK" sz="16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>
              <a:spcBef>
                <a:spcPct val="0"/>
              </a:spcBef>
            </a:pPr>
            <a:r>
              <a:rPr lang="da-DK" sz="1600" u="sng" dirty="0" smtClean="0">
                <a:latin typeface="Arial" charset="0"/>
                <a:ea typeface="ＭＳ Ｐゴシック" pitchFamily="34" charset="-128"/>
                <a:cs typeface="Arial" charset="0"/>
              </a:rPr>
              <a:t>Farve "</a:t>
            </a:r>
            <a:r>
              <a:rPr lang="da-DK" sz="1600" u="sng" dirty="0" err="1" smtClean="0">
                <a:latin typeface="Arial" charset="0"/>
                <a:ea typeface="ＭＳ Ｐゴシック" pitchFamily="34" charset="-128"/>
                <a:cs typeface="Arial" charset="0"/>
              </a:rPr>
              <a:t>gain</a:t>
            </a:r>
            <a:r>
              <a:rPr lang="da-DK" sz="1600" u="sng" dirty="0" smtClean="0">
                <a:latin typeface="Arial" charset="0"/>
                <a:ea typeface="ＭＳ Ｐゴシック" pitchFamily="34" charset="-128"/>
                <a:cs typeface="Arial" charset="0"/>
              </a:rPr>
              <a:t>"</a:t>
            </a: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 øges først, indtil der ses støj </a:t>
            </a:r>
          </a:p>
          <a:p>
            <a:pPr>
              <a:spcBef>
                <a:spcPct val="0"/>
              </a:spcBef>
            </a:pP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i form af små farvede gnister overalt, </a:t>
            </a:r>
          </a:p>
          <a:p>
            <a:pPr>
              <a:spcBef>
                <a:spcPct val="0"/>
              </a:spcBef>
            </a:pP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hvorefter der skrues ned for </a:t>
            </a:r>
            <a:r>
              <a:rPr lang="da-DK" sz="1600" dirty="0" err="1" smtClean="0">
                <a:latin typeface="Arial" charset="0"/>
                <a:ea typeface="ＭＳ Ｐゴシック" pitchFamily="34" charset="-128"/>
                <a:cs typeface="Arial" charset="0"/>
              </a:rPr>
              <a:t>gain</a:t>
            </a: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 indtil støjen </a:t>
            </a:r>
          </a:p>
          <a:p>
            <a:pPr>
              <a:spcBef>
                <a:spcPct val="0"/>
              </a:spcBef>
            </a:pP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i bunden af sektoren lige akkurat forsvinder.</a:t>
            </a:r>
          </a:p>
          <a:p>
            <a:pPr>
              <a:spcBef>
                <a:spcPct val="0"/>
              </a:spcBef>
            </a:pPr>
            <a:r>
              <a:rPr lang="da-DK" sz="1600" u="sng" dirty="0" smtClean="0">
                <a:latin typeface="Arial" charset="0"/>
                <a:ea typeface="ＭＳ Ｐゴシック" pitchFamily="34" charset="-128"/>
                <a:cs typeface="Arial" charset="0"/>
              </a:rPr>
              <a:t>Farve "</a:t>
            </a:r>
            <a:r>
              <a:rPr lang="da-DK" sz="1600" u="sng" dirty="0" err="1" smtClean="0">
                <a:latin typeface="Arial" charset="0"/>
                <a:ea typeface="ＭＳ Ｐゴシック" pitchFamily="34" charset="-128"/>
                <a:cs typeface="Arial" charset="0"/>
              </a:rPr>
              <a:t>scale</a:t>
            </a:r>
            <a:r>
              <a:rPr lang="da-DK" sz="1600" u="sng" dirty="0" smtClean="0">
                <a:latin typeface="Arial" charset="0"/>
                <a:ea typeface="ＭＳ Ｐゴシック" pitchFamily="34" charset="-128"/>
                <a:cs typeface="Arial" charset="0"/>
              </a:rPr>
              <a:t>": </a:t>
            </a:r>
          </a:p>
          <a:p>
            <a:pPr eaLnBrk="1" hangingPunct="1">
              <a:spcBef>
                <a:spcPct val="0"/>
              </a:spcBef>
            </a:pP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-Ved undersøgelse af flow med høj hastighed indstilles </a:t>
            </a:r>
            <a:r>
              <a:rPr lang="da-DK" sz="1600" dirty="0" err="1" smtClean="0">
                <a:latin typeface="Arial" charset="0"/>
                <a:ea typeface="ＭＳ Ｐゴシック" pitchFamily="34" charset="-128"/>
                <a:cs typeface="Arial" charset="0"/>
              </a:rPr>
              <a:t>scale</a:t>
            </a: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 til maksimum (</a:t>
            </a:r>
            <a:r>
              <a:rPr lang="da-DK" sz="1600" dirty="0" err="1" smtClean="0">
                <a:latin typeface="Arial" charset="0"/>
                <a:ea typeface="ＭＳ Ｐゴシック" pitchFamily="34" charset="-128"/>
                <a:cs typeface="Arial" charset="0"/>
              </a:rPr>
              <a:t>ca</a:t>
            </a: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 60 –70 cm/s); </a:t>
            </a:r>
          </a:p>
          <a:p>
            <a:pPr eaLnBrk="1" hangingPunct="1">
              <a:spcBef>
                <a:spcPct val="0"/>
              </a:spcBef>
            </a:pP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-Ved undersøgelse af flow med lav hastighed (f.eks. ved ASD) reduceres </a:t>
            </a:r>
            <a:r>
              <a:rPr lang="da-DK" sz="1600" dirty="0" err="1" smtClean="0">
                <a:latin typeface="Arial" charset="0"/>
                <a:ea typeface="ＭＳ Ｐゴシック" pitchFamily="34" charset="-128"/>
                <a:cs typeface="Arial" charset="0"/>
              </a:rPr>
              <a:t>scale</a:t>
            </a: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Ofte er default på apparaterne indstillet optimalt til undersøgelse af høje hastigheder, så kun arealet skal trimmes. 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 Pas på ! For lav skala kan nemt føre til overestimering af f.eks. </a:t>
            </a:r>
            <a:r>
              <a:rPr lang="da-DK" sz="1600" dirty="0" err="1" smtClean="0">
                <a:latin typeface="Arial" charset="0"/>
                <a:ea typeface="ＭＳ Ｐゴシック" pitchFamily="34" charset="-128"/>
                <a:cs typeface="Arial" charset="0"/>
              </a:rPr>
              <a:t>klapinsufficienser</a:t>
            </a: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 fordi flow med lave hastigheder inkluderes i farve </a:t>
            </a:r>
            <a:r>
              <a:rPr lang="da-DK" sz="1600" dirty="0" err="1" smtClean="0">
                <a:latin typeface="Arial" charset="0"/>
                <a:ea typeface="ＭＳ Ｐゴシック" pitchFamily="34" charset="-128"/>
                <a:cs typeface="Arial" charset="0"/>
              </a:rPr>
              <a:t>Doppler</a:t>
            </a:r>
            <a:r>
              <a:rPr lang="da-DK" sz="1600" dirty="0" smtClean="0">
                <a:latin typeface="Arial" charset="0"/>
                <a:ea typeface="ＭＳ Ｐゴシック" pitchFamily="34" charset="-128"/>
                <a:cs typeface="Arial" charset="0"/>
              </a:rPr>
              <a:t> billedet.</a:t>
            </a:r>
          </a:p>
        </p:txBody>
      </p:sp>
      <p:sp>
        <p:nvSpPr>
          <p:cNvPr id="52228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5409C02-2A2A-485B-B313-B52B86A472F4}" type="slidenum">
              <a:rPr lang="da-DK"/>
              <a:pPr/>
              <a:t>17</a:t>
            </a:fld>
            <a:endParaRPr lang="da-DK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53252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A9725E7-0E0D-43C6-ADBB-1F8520FDFCC5}" type="slidenum">
              <a:rPr lang="da-DK"/>
              <a:pPr/>
              <a:t>18</a:t>
            </a:fld>
            <a:endParaRPr lang="da-DK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sp>
        <p:nvSpPr>
          <p:cNvPr id="54276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20A45C6-B5CA-4E29-8F64-5C4DCEA39EF9}" type="slidenum">
              <a:rPr lang="da-DK"/>
              <a:pPr/>
              <a:t>19</a:t>
            </a:fld>
            <a:endParaRPr lang="da-DK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5433B8-4AEE-47C3-8CA2-54F13BAA19B2}" type="slidenum">
              <a:rPr lang="da-DK" smtClean="0"/>
              <a:pPr>
                <a:defRPr/>
              </a:pPr>
              <a:t>20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920978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sp>
        <p:nvSpPr>
          <p:cNvPr id="31748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87EB997-1EC3-41CF-A0A7-8752D5A4D5B3}" type="slidenum">
              <a:rPr lang="da-DK"/>
              <a:pPr/>
              <a:t>3</a:t>
            </a:fld>
            <a:endParaRPr lang="da-D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sp>
        <p:nvSpPr>
          <p:cNvPr id="34820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313C27C-A6DF-4194-8F5F-24EE3F332A51}" type="slidenum">
              <a:rPr lang="da-DK"/>
              <a:pPr/>
              <a:t>4</a:t>
            </a:fld>
            <a:endParaRPr lang="da-D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56E605A-0540-41A2-A4C5-189E7ECE5C37}" type="slidenum">
              <a:rPr lang="da-DK"/>
              <a:pPr/>
              <a:t>5</a:t>
            </a:fld>
            <a:endParaRPr lang="da-DK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a-DK" sz="2000" smtClean="0">
                <a:latin typeface="Arial" charset="0"/>
                <a:ea typeface="ＭＳ Ｐゴシック" pitchFamily="34" charset="-128"/>
                <a:cs typeface="Arial" charset="0"/>
              </a:rPr>
              <a:t>Undersøgeren må sørge for at Ø er lig med 0° eller 180° (der sigtes ved hjælp af 2D billedet aksialt i blodstrømmens retning) så den eneste ubekendte bliver V, (blodstrømmens hastighed)</a:t>
            </a:r>
          </a:p>
          <a:p>
            <a:endParaRPr lang="da-DK" smtClean="0">
              <a:ea typeface="ＭＳ Ｐゴシック" pitchFamily="34" charset="-128"/>
            </a:endParaRPr>
          </a:p>
        </p:txBody>
      </p:sp>
      <p:sp>
        <p:nvSpPr>
          <p:cNvPr id="37892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1100A12-15D8-404F-94B5-B85C2CE9C63B}" type="slidenum">
              <a:rPr lang="da-DK"/>
              <a:pPr/>
              <a:t>6</a:t>
            </a:fld>
            <a:endParaRPr lang="da-DK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38916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19F1461-04DA-40AC-AE22-D5756134B1C2}" type="slidenum">
              <a:rPr lang="da-DK"/>
              <a:pPr/>
              <a:t>7</a:t>
            </a:fld>
            <a:endParaRPr lang="da-D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a-DK" sz="3200" b="1" dirty="0" err="1" smtClean="0">
                <a:latin typeface="Arial" charset="0"/>
                <a:ea typeface="ＭＳ Ｐゴシック" pitchFamily="34" charset="-128"/>
                <a:cs typeface="Arial" charset="0"/>
              </a:rPr>
              <a:t>Continuous</a:t>
            </a:r>
            <a:r>
              <a:rPr lang="da-DK" sz="3200" b="1" dirty="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  <a:r>
              <a:rPr lang="da-DK" sz="3200" b="1" dirty="0" err="1" smtClean="0">
                <a:latin typeface="Arial" charset="0"/>
                <a:ea typeface="ＭＳ Ｐゴシック" pitchFamily="34" charset="-128"/>
                <a:cs typeface="Arial" charset="0"/>
              </a:rPr>
              <a:t>wave</a:t>
            </a:r>
            <a:r>
              <a:rPr lang="da-DK" sz="3200" b="1" dirty="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  <a:r>
              <a:rPr lang="da-DK" sz="3200" b="1" dirty="0" err="1" smtClean="0">
                <a:latin typeface="Arial" charset="0"/>
                <a:ea typeface="ＭＳ Ｐゴシック" pitchFamily="34" charset="-128"/>
                <a:cs typeface="Arial" charset="0"/>
              </a:rPr>
              <a:t>Doppler</a:t>
            </a:r>
            <a:r>
              <a:rPr lang="da-DK" sz="1800" b="1" dirty="0" smtClean="0">
                <a:latin typeface="Arial" charset="0"/>
                <a:ea typeface="ＭＳ Ｐゴシック" pitchFamily="34" charset="-128"/>
                <a:cs typeface="Arial" charset="0"/>
              </a:rPr>
              <a:t/>
            </a:r>
            <a:br>
              <a:rPr lang="da-DK" sz="1800" b="1" dirty="0" smtClean="0">
                <a:latin typeface="Arial" charset="0"/>
                <a:ea typeface="ＭＳ Ｐゴシック" pitchFamily="34" charset="-128"/>
                <a:cs typeface="Arial" charset="0"/>
              </a:rPr>
            </a:br>
            <a:r>
              <a:rPr lang="da-DK" sz="1800" dirty="0" smtClean="0">
                <a:latin typeface="Arial" charset="0"/>
                <a:ea typeface="ＭＳ Ｐゴシック" pitchFamily="34" charset="-128"/>
                <a:cs typeface="Arial" charset="0"/>
              </a:rPr>
              <a:t>Ved CW-</a:t>
            </a:r>
            <a:r>
              <a:rPr lang="da-DK" sz="1800" dirty="0" err="1" smtClean="0">
                <a:latin typeface="Arial" charset="0"/>
                <a:ea typeface="ＭＳ Ｐゴシック" pitchFamily="34" charset="-128"/>
                <a:cs typeface="Arial" charset="0"/>
              </a:rPr>
              <a:t>Doppler</a:t>
            </a:r>
            <a:r>
              <a:rPr lang="da-DK" sz="1800" dirty="0" smtClean="0">
                <a:latin typeface="Arial" charset="0"/>
                <a:ea typeface="ＭＳ Ｐゴシック" pitchFamily="34" charset="-128"/>
                <a:cs typeface="Arial" charset="0"/>
              </a:rPr>
              <a:t> udsendes og modtages ultralyden kontinuerligt. Alle strømningshastigheder ultralyden møder på sin vej bliver altså målt. Målingerne angives som en kurve i forhold til en vandret </a:t>
            </a:r>
            <a:r>
              <a:rPr lang="da-DK" sz="1800" dirty="0" err="1" smtClean="0">
                <a:latin typeface="Arial" charset="0"/>
                <a:ea typeface="ＭＳ Ｐゴシック" pitchFamily="34" charset="-128"/>
                <a:cs typeface="Arial" charset="0"/>
              </a:rPr>
              <a:t>grundlinie</a:t>
            </a:r>
            <a:r>
              <a:rPr lang="da-DK" sz="1800" dirty="0" smtClean="0">
                <a:latin typeface="Arial" charset="0"/>
                <a:ea typeface="ＭＳ Ｐゴシック" pitchFamily="34" charset="-128"/>
                <a:cs typeface="Arial" charset="0"/>
              </a:rPr>
              <a:t> (baseline), således at flow væk fra transduceren markeres under </a:t>
            </a:r>
            <a:r>
              <a:rPr lang="da-DK" sz="1800" dirty="0" err="1" smtClean="0">
                <a:latin typeface="Arial" charset="0"/>
                <a:ea typeface="ＭＳ Ｐゴシック" pitchFamily="34" charset="-128"/>
                <a:cs typeface="Arial" charset="0"/>
              </a:rPr>
              <a:t>linien</a:t>
            </a:r>
            <a:r>
              <a:rPr lang="da-DK" sz="1800" dirty="0" smtClean="0">
                <a:latin typeface="Arial" charset="0"/>
                <a:ea typeface="ＭＳ Ｐゴシック" pitchFamily="34" charset="-128"/>
                <a:cs typeface="Arial" charset="0"/>
              </a:rPr>
              <a:t> og flow hen imod transduceren markeres over </a:t>
            </a:r>
            <a:r>
              <a:rPr lang="da-DK" sz="1800" dirty="0" err="1" smtClean="0">
                <a:latin typeface="Arial" charset="0"/>
                <a:ea typeface="ＭＳ Ｐゴシック" pitchFamily="34" charset="-128"/>
                <a:cs typeface="Arial" charset="0"/>
              </a:rPr>
              <a:t>linien</a:t>
            </a:r>
            <a:r>
              <a:rPr lang="da-DK" sz="1800" dirty="0" smtClean="0">
                <a:latin typeface="Arial" charset="0"/>
                <a:ea typeface="ＭＳ Ｐゴシック" pitchFamily="34" charset="-128"/>
                <a:cs typeface="Arial" charset="0"/>
              </a:rPr>
              <a:t>. </a:t>
            </a:r>
          </a:p>
          <a:p>
            <a:pPr eaLnBrk="1" hangingPunct="1">
              <a:spcBef>
                <a:spcPct val="0"/>
              </a:spcBef>
            </a:pPr>
            <a:endParaRPr lang="da-DK" sz="18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eaLnBrk="1" hangingPunct="1">
              <a:spcBef>
                <a:spcPct val="0"/>
              </a:spcBef>
            </a:pPr>
            <a:r>
              <a:rPr lang="da-DK" sz="1800" b="1" dirty="0" smtClean="0">
                <a:latin typeface="Arial" charset="0"/>
                <a:ea typeface="ＭＳ Ｐゴシック" pitchFamily="34" charset="-128"/>
                <a:cs typeface="Arial" charset="0"/>
              </a:rPr>
              <a:t>X-aksen </a:t>
            </a:r>
            <a:r>
              <a:rPr lang="da-DK" sz="1800" dirty="0" smtClean="0">
                <a:latin typeface="Arial" charset="0"/>
                <a:ea typeface="ＭＳ Ｐゴシック" pitchFamily="34" charset="-128"/>
                <a:cs typeface="Arial" charset="0"/>
              </a:rPr>
              <a:t>angiver tid </a:t>
            </a:r>
          </a:p>
          <a:p>
            <a:pPr eaLnBrk="1" hangingPunct="1">
              <a:spcBef>
                <a:spcPct val="0"/>
              </a:spcBef>
            </a:pPr>
            <a:r>
              <a:rPr lang="da-DK" sz="1800" dirty="0" smtClean="0">
                <a:latin typeface="Arial" charset="0"/>
                <a:ea typeface="ＭＳ Ｐゴシック" pitchFamily="34" charset="-128"/>
                <a:cs typeface="Arial" charset="0"/>
              </a:rPr>
              <a:t>(EKG viser hvor i </a:t>
            </a:r>
          </a:p>
          <a:p>
            <a:pPr eaLnBrk="1" hangingPunct="1">
              <a:spcBef>
                <a:spcPct val="0"/>
              </a:spcBef>
            </a:pPr>
            <a:r>
              <a:rPr lang="da-DK" sz="1800" dirty="0" smtClean="0">
                <a:latin typeface="Arial" charset="0"/>
                <a:ea typeface="ＭＳ Ｐゴシック" pitchFamily="34" charset="-128"/>
                <a:cs typeface="Arial" charset="0"/>
              </a:rPr>
              <a:t>hjertecyklus der måles) </a:t>
            </a:r>
          </a:p>
          <a:p>
            <a:pPr eaLnBrk="1" hangingPunct="1">
              <a:spcBef>
                <a:spcPct val="0"/>
              </a:spcBef>
            </a:pPr>
            <a:endParaRPr lang="da-DK" sz="18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eaLnBrk="1" hangingPunct="1">
              <a:spcBef>
                <a:spcPct val="0"/>
              </a:spcBef>
            </a:pPr>
            <a:r>
              <a:rPr lang="da-DK" sz="1800" b="1" dirty="0" smtClean="0">
                <a:latin typeface="Arial" charset="0"/>
                <a:ea typeface="ＭＳ Ｐゴシック" pitchFamily="34" charset="-128"/>
                <a:cs typeface="Arial" charset="0"/>
              </a:rPr>
              <a:t>Y-aksen </a:t>
            </a:r>
            <a:r>
              <a:rPr lang="da-DK" sz="1800" dirty="0" smtClean="0">
                <a:latin typeface="Arial" charset="0"/>
                <a:ea typeface="ＭＳ Ｐゴシック" pitchFamily="34" charset="-128"/>
                <a:cs typeface="Arial" charset="0"/>
              </a:rPr>
              <a:t>angiver </a:t>
            </a:r>
          </a:p>
          <a:p>
            <a:pPr eaLnBrk="1" hangingPunct="1">
              <a:spcBef>
                <a:spcPct val="0"/>
              </a:spcBef>
            </a:pPr>
            <a:r>
              <a:rPr lang="da-DK" sz="1800" dirty="0" smtClean="0">
                <a:latin typeface="Arial" charset="0"/>
                <a:ea typeface="ＭＳ Ｐゴシック" pitchFamily="34" charset="-128"/>
                <a:cs typeface="Arial" charset="0"/>
              </a:rPr>
              <a:t>Hastighederne der måles. </a:t>
            </a:r>
          </a:p>
          <a:p>
            <a:pPr eaLnBrk="1" hangingPunct="1">
              <a:spcBef>
                <a:spcPct val="0"/>
              </a:spcBef>
            </a:pPr>
            <a:r>
              <a:rPr lang="da-DK" sz="1800" dirty="0" smtClean="0">
                <a:latin typeface="Arial" charset="0"/>
                <a:ea typeface="ＭＳ Ｐゴシック" pitchFamily="34" charset="-128"/>
                <a:cs typeface="Arial" charset="0"/>
              </a:rPr>
              <a:t>De højeste hastigheder</a:t>
            </a:r>
          </a:p>
          <a:p>
            <a:pPr eaLnBrk="1" hangingPunct="1">
              <a:spcBef>
                <a:spcPct val="0"/>
              </a:spcBef>
            </a:pPr>
            <a:r>
              <a:rPr lang="da-DK" sz="1800" dirty="0" smtClean="0">
                <a:latin typeface="Arial" charset="0"/>
                <a:ea typeface="ＭＳ Ｐゴシック" pitchFamily="34" charset="-128"/>
                <a:cs typeface="Arial" charset="0"/>
              </a:rPr>
              <a:t>danner kurvens omrids, </a:t>
            </a:r>
          </a:p>
          <a:p>
            <a:pPr eaLnBrk="1" hangingPunct="1">
              <a:spcBef>
                <a:spcPct val="0"/>
              </a:spcBef>
            </a:pPr>
            <a:r>
              <a:rPr lang="da-DK" sz="1800" dirty="0" smtClean="0">
                <a:latin typeface="Arial" charset="0"/>
                <a:ea typeface="ＭＳ Ｐゴシック" pitchFamily="34" charset="-128"/>
                <a:cs typeface="Arial" charset="0"/>
              </a:rPr>
              <a:t>de øvrige hastigheder </a:t>
            </a:r>
          </a:p>
          <a:p>
            <a:pPr eaLnBrk="1" hangingPunct="1">
              <a:spcBef>
                <a:spcPct val="0"/>
              </a:spcBef>
            </a:pPr>
            <a:r>
              <a:rPr lang="da-DK" sz="1800" dirty="0" smtClean="0">
                <a:latin typeface="Arial" charset="0"/>
                <a:ea typeface="ＭＳ Ｐゴシック" pitchFamily="34" charset="-128"/>
                <a:cs typeface="Arial" charset="0"/>
              </a:rPr>
              <a:t>aftegnes indenfor kurven</a:t>
            </a:r>
            <a:r>
              <a:rPr lang="da-DK" sz="1000" dirty="0" smtClean="0">
                <a:latin typeface="Times New Roman" pitchFamily="18" charset="0"/>
                <a:ea typeface="ＭＳ Ｐゴシック" pitchFamily="34" charset="-128"/>
              </a:rPr>
              <a:t> </a:t>
            </a:r>
            <a:endParaRPr lang="da-DK" sz="4000" dirty="0" smtClean="0">
              <a:latin typeface="Times New Roman" pitchFamily="18" charset="0"/>
              <a:ea typeface="ＭＳ Ｐゴシック" pitchFamily="34" charset="-128"/>
            </a:endParaRPr>
          </a:p>
          <a:p>
            <a:endParaRPr lang="da-DK" dirty="0" smtClean="0">
              <a:ea typeface="ＭＳ Ｐゴシック" pitchFamily="34" charset="-128"/>
            </a:endParaRPr>
          </a:p>
        </p:txBody>
      </p:sp>
      <p:sp>
        <p:nvSpPr>
          <p:cNvPr id="43012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96A664-B5C6-4007-A7EA-1B0C62E13273}" type="slidenum">
              <a:rPr lang="da-DK"/>
              <a:pPr/>
              <a:t>8</a:t>
            </a:fld>
            <a:endParaRPr lang="da-DK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a-DK" sz="1800" smtClean="0">
                <a:latin typeface="Arial" charset="0"/>
                <a:ea typeface="ＭＳ Ｐゴシック" pitchFamily="34" charset="-128"/>
                <a:cs typeface="Arial" charset="0"/>
              </a:rPr>
              <a:t>Ved PW-Doppler udsendes og </a:t>
            </a:r>
            <a:r>
              <a:rPr lang="ja-JP" altLang="da-DK" sz="1800" smtClean="0">
                <a:latin typeface="Arial" charset="0"/>
                <a:ea typeface="ＭＳ Ｐゴシック" pitchFamily="34" charset="-128"/>
                <a:cs typeface="Arial" charset="0"/>
              </a:rPr>
              <a:t>’</a:t>
            </a:r>
            <a:r>
              <a:rPr lang="da-DK" altLang="ja-JP" sz="1800" smtClean="0">
                <a:latin typeface="Arial" charset="0"/>
                <a:ea typeface="ＭＳ Ｐゴシック" pitchFamily="34" charset="-128"/>
                <a:cs typeface="Arial" charset="0"/>
              </a:rPr>
              <a:t>lyttes</a:t>
            </a:r>
            <a:r>
              <a:rPr lang="ja-JP" altLang="da-DK" sz="1800" smtClean="0">
                <a:latin typeface="Arial" charset="0"/>
                <a:ea typeface="ＭＳ Ｐゴシック" pitchFamily="34" charset="-128"/>
                <a:cs typeface="Arial" charset="0"/>
              </a:rPr>
              <a:t>’</a:t>
            </a:r>
            <a:r>
              <a:rPr lang="da-DK" altLang="ja-JP" sz="1800" smtClean="0">
                <a:latin typeface="Arial" charset="0"/>
                <a:ea typeface="ＭＳ Ｐゴシック" pitchFamily="34" charset="-128"/>
                <a:cs typeface="Arial" charset="0"/>
              </a:rPr>
              <a:t> ultralyden pulserende. Ved at indstille tidsintervallet mellem impulsudsendelse og modtagelse kan man isoleret måle i en bestemt afstand fra transduceren. De højeste hastigheder danner kurvens omrids, de øvrige ses som korn indenfor kurven - helt analogt til CW-Doppler.</a:t>
            </a:r>
            <a:endParaRPr lang="da-DK" sz="160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44036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790268C-4931-4BA0-A7C4-72251A35E25C}" type="slidenum">
              <a:rPr lang="da-DK"/>
              <a:pPr/>
              <a:t>9</a:t>
            </a:fld>
            <a:endParaRPr lang="da-DK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45060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1380C66-DF8F-4ACC-8022-BF5217BFFC59}" type="slidenum">
              <a:rPr lang="da-DK"/>
              <a:pPr/>
              <a:t>10</a:t>
            </a:fld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Doppler metoder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48965-2F82-480D-B7CC-F74F725F3844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Doppler metoder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CCBA5-2B36-452E-8F25-18B63D86B30E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25475"/>
            <a:ext cx="2057400" cy="5775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25475"/>
            <a:ext cx="6019800" cy="5775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Doppler metoder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FFF22-C7B5-4850-A2B3-F56DCACD0AB5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Doppler metoder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75322-3E7B-4B29-B207-1EB041512E7D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Doppler metoder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1FB8E-F421-43A9-9F20-0CB61A98EA05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Doppler metoder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B7B49-05F7-4DE7-B315-01D3699961FC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2259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2259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Doppler metoder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49E74-01B7-48DA-976A-2E4C2B509B53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Doppler metoder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84304-02F8-4A33-B242-0FE59BC73270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Doppler metoder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5CB06-3C6F-4DE5-98FB-C4CDE893896B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3887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23887"/>
            <a:ext cx="5111750" cy="57769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785937"/>
            <a:ext cx="3008313" cy="461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Doppler metoder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D0160-2A75-47E7-957F-D3F7213248F4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292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4"/>
            <a:ext cx="5486400" cy="4340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959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Doppler metoder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14BFF-F78B-4F4B-AF40-3A7520F86F85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ekkokardiografi.dk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589713"/>
            <a:ext cx="9144000" cy="26828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411163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052" name="Picture 2" descr="C:\Users\Thue\Desktop\Joomla_sites\ekko_site\jupgrade\templates\darkekko2\images\header-object.png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-277813" y="-3175"/>
            <a:ext cx="1400176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ounded Rectangle 6"/>
          <p:cNvSpPr/>
          <p:nvPr/>
        </p:nvSpPr>
        <p:spPr>
          <a:xfrm>
            <a:off x="152400" y="533400"/>
            <a:ext cx="8839200" cy="5943600"/>
          </a:xfrm>
          <a:prstGeom prst="roundRect">
            <a:avLst>
              <a:gd name="adj" fmla="val 513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609600"/>
            <a:ext cx="8229600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0600" y="82550"/>
            <a:ext cx="34290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a-DK" sz="1200">
                <a:solidFill>
                  <a:schemeClr val="bg2"/>
                </a:solidFill>
                <a:latin typeface="+mj-lt"/>
              </a:rPr>
              <a:t>Ekko 1 – kursus i basal ekkokardiografi</a:t>
            </a:r>
            <a:endParaRPr lang="en-US" sz="120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033" name="Rectangle 13"/>
          <p:cNvSpPr>
            <a:spLocks noChangeArrowheads="1"/>
          </p:cNvSpPr>
          <p:nvPr/>
        </p:nvSpPr>
        <p:spPr bwMode="auto">
          <a:xfrm>
            <a:off x="6300788" y="82550"/>
            <a:ext cx="27384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da-DK" sz="1200">
                <a:solidFill>
                  <a:schemeClr val="bg2"/>
                </a:solidFill>
                <a:latin typeface="+mn-lt"/>
                <a:cs typeface="Arial" pitchFamily="34" charset="0"/>
              </a:rPr>
              <a:t>©</a:t>
            </a:r>
            <a:r>
              <a:rPr lang="da-DK" sz="1200">
                <a:solidFill>
                  <a:schemeClr val="bg2"/>
                </a:solidFill>
                <a:latin typeface="+mn-lt"/>
              </a:rPr>
              <a:t> Dansk Cardiologisk Selskab</a:t>
            </a:r>
            <a:endParaRPr lang="en-US" sz="12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" y="6589713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da-DK" smtClean="0"/>
              <a:t>Doppler metoder</a:t>
            </a:r>
            <a:endParaRPr lang="da-DK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05625" y="6589713"/>
            <a:ext cx="2133600" cy="228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D3CBB6"/>
                </a:solidFill>
                <a:latin typeface="+mn-lt"/>
              </a:defRPr>
            </a:lvl1pPr>
          </a:lstStyle>
          <a:p>
            <a:pPr>
              <a:defRPr/>
            </a:pPr>
            <a:fld id="{CE2BBC64-560C-4959-938C-6CC79C40BA63}" type="slidenum">
              <a:rPr lang="da-DK" smtClean="0"/>
              <a:pPr>
                <a:defRPr/>
              </a:pPr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F9B268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9B268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9B268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9B268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9B268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F9B268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F9B268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F9B268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F9B268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2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2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2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bg2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bg2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8.png"/><Relationship Id="rId2" Type="http://schemas.openxmlformats.org/officeDocument/2006/relationships/video" Target="file:///F:\DCS%20Ekko%20II%20powerpoint\Doppler%20Teknik\ASD4xsec.avi" TargetMode="External"/><Relationship Id="rId1" Type="http://schemas.openxmlformats.org/officeDocument/2006/relationships/vmlDrawing" Target="../drawings/vmlDrawing1.vml"/><Relationship Id="rId6" Type="http://schemas.microsoft.com/office/2007/relationships/media" Target="file:///F:\DCS%20Ekko%20II%20powerpoint\Doppler%20Teknik\ASD4xsec.avi" TargetMode="External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a-DK" smtClean="0">
                <a:ea typeface="ＭＳ Ｐゴシック" pitchFamily="34" charset="-128"/>
              </a:rPr>
              <a:t>Doppler metoder</a:t>
            </a:r>
            <a:endParaRPr lang="en-US" smtClean="0">
              <a:ea typeface="ＭＳ Ｐゴシック" pitchFamily="34" charset="-128"/>
            </a:endParaRPr>
          </a:p>
        </p:txBody>
      </p:sp>
      <p:sp>
        <p:nvSpPr>
          <p:cNvPr id="3076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C70784-F86D-40AD-9699-4C6679A92856}" type="slidenum">
              <a:rPr lang="da-DK"/>
              <a:pPr/>
              <a:t>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ktangel 1"/>
          <p:cNvSpPr>
            <a:spLocks noChangeArrowheads="1"/>
          </p:cNvSpPr>
          <p:nvPr/>
        </p:nvSpPr>
        <p:spPr bwMode="auto">
          <a:xfrm>
            <a:off x="468313" y="620713"/>
            <a:ext cx="8072437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b="1">
                <a:solidFill>
                  <a:schemeClr val="bg1"/>
                </a:solidFill>
                <a:latin typeface="Arial" charset="0"/>
                <a:cs typeface="Arial" charset="0"/>
              </a:rPr>
              <a:t>VTI (velocity time integral) = </a:t>
            </a:r>
            <a:r>
              <a:rPr lang="ja-JP" altLang="da-DK" b="1">
                <a:solidFill>
                  <a:schemeClr val="bg1"/>
                </a:solidFill>
                <a:latin typeface="Arial" charset="0"/>
                <a:cs typeface="Arial" charset="0"/>
              </a:rPr>
              <a:t>”</a:t>
            </a:r>
            <a:r>
              <a:rPr lang="da-DK" altLang="ja-JP" b="1">
                <a:solidFill>
                  <a:schemeClr val="bg1"/>
                </a:solidFill>
                <a:latin typeface="Arial" charset="0"/>
                <a:cs typeface="Arial" charset="0"/>
              </a:rPr>
              <a:t>Slaglængden</a:t>
            </a:r>
            <a:r>
              <a:rPr lang="ja-JP" altLang="da-DK" b="1">
                <a:solidFill>
                  <a:schemeClr val="bg1"/>
                </a:solidFill>
                <a:latin typeface="Arial" charset="0"/>
                <a:cs typeface="Arial" charset="0"/>
              </a:rPr>
              <a:t>”</a:t>
            </a:r>
            <a:r>
              <a:rPr lang="da-DK" altLang="ja-JP" b="1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</a:p>
          <a:p>
            <a:endParaRPr lang="da-DK" sz="20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r>
              <a:rPr lang="da-DK" sz="2000">
                <a:solidFill>
                  <a:schemeClr val="bg1"/>
                </a:solidFill>
                <a:latin typeface="Arial" charset="0"/>
                <a:cs typeface="Arial" charset="0"/>
              </a:rPr>
              <a:t>Omridset af Doppler-flowprofilen kan indtegnes, hvorved det såkaldte hastigheds-tids integrale (velocity time integral) beregnes (enhed = cm). </a:t>
            </a:r>
          </a:p>
          <a:p>
            <a:endParaRPr lang="da-DK" sz="20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r>
              <a:rPr lang="da-DK" sz="2000">
                <a:solidFill>
                  <a:schemeClr val="bg1"/>
                </a:solidFill>
                <a:latin typeface="Arial" charset="0"/>
                <a:cs typeface="Arial" charset="0"/>
              </a:rPr>
              <a:t>VTI = hvor langt en erytrocyt i gennemsnit flytter sig i måleperioden</a:t>
            </a:r>
            <a:endParaRPr lang="da-DK" sz="4400">
              <a:solidFill>
                <a:schemeClr val="bg1"/>
              </a:solidFill>
            </a:endParaRPr>
          </a:p>
        </p:txBody>
      </p:sp>
      <p:pic>
        <p:nvPicPr>
          <p:cNvPr id="18435" name="Picture 8" descr="D:\images\cw-zoom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668588" y="3052763"/>
            <a:ext cx="3343275" cy="332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Kombinationstegning 4"/>
          <p:cNvSpPr/>
          <p:nvPr/>
        </p:nvSpPr>
        <p:spPr>
          <a:xfrm>
            <a:off x="3603625" y="4113213"/>
            <a:ext cx="1547813" cy="2076450"/>
          </a:xfrm>
          <a:custGeom>
            <a:avLst/>
            <a:gdLst>
              <a:gd name="connsiteX0" fmla="*/ 0 w 1547105"/>
              <a:gd name="connsiteY0" fmla="*/ 0 h 2076628"/>
              <a:gd name="connsiteX1" fmla="*/ 8546 w 1547105"/>
              <a:gd name="connsiteY1" fmla="*/ 264919 h 2076628"/>
              <a:gd name="connsiteX2" fmla="*/ 17092 w 1547105"/>
              <a:gd name="connsiteY2" fmla="*/ 333286 h 2076628"/>
              <a:gd name="connsiteX3" fmla="*/ 25638 w 1547105"/>
              <a:gd name="connsiteY3" fmla="*/ 452927 h 2076628"/>
              <a:gd name="connsiteX4" fmla="*/ 34184 w 1547105"/>
              <a:gd name="connsiteY4" fmla="*/ 854579 h 2076628"/>
              <a:gd name="connsiteX5" fmla="*/ 51275 w 1547105"/>
              <a:gd name="connsiteY5" fmla="*/ 922945 h 2076628"/>
              <a:gd name="connsiteX6" fmla="*/ 59821 w 1547105"/>
              <a:gd name="connsiteY6" fmla="*/ 965674 h 2076628"/>
              <a:gd name="connsiteX7" fmla="*/ 76912 w 1547105"/>
              <a:gd name="connsiteY7" fmla="*/ 991312 h 2076628"/>
              <a:gd name="connsiteX8" fmla="*/ 102550 w 1547105"/>
              <a:gd name="connsiteY8" fmla="*/ 1085316 h 2076628"/>
              <a:gd name="connsiteX9" fmla="*/ 111096 w 1547105"/>
              <a:gd name="connsiteY9" fmla="*/ 1110953 h 2076628"/>
              <a:gd name="connsiteX10" fmla="*/ 136733 w 1547105"/>
              <a:gd name="connsiteY10" fmla="*/ 1273323 h 2076628"/>
              <a:gd name="connsiteX11" fmla="*/ 145279 w 1547105"/>
              <a:gd name="connsiteY11" fmla="*/ 1341689 h 2076628"/>
              <a:gd name="connsiteX12" fmla="*/ 162370 w 1547105"/>
              <a:gd name="connsiteY12" fmla="*/ 1504060 h 2076628"/>
              <a:gd name="connsiteX13" fmla="*/ 170916 w 1547105"/>
              <a:gd name="connsiteY13" fmla="*/ 1529697 h 2076628"/>
              <a:gd name="connsiteX14" fmla="*/ 179462 w 1547105"/>
              <a:gd name="connsiteY14" fmla="*/ 1580972 h 2076628"/>
              <a:gd name="connsiteX15" fmla="*/ 188008 w 1547105"/>
              <a:gd name="connsiteY15" fmla="*/ 1606609 h 2076628"/>
              <a:gd name="connsiteX16" fmla="*/ 205099 w 1547105"/>
              <a:gd name="connsiteY16" fmla="*/ 1674975 h 2076628"/>
              <a:gd name="connsiteX17" fmla="*/ 239283 w 1547105"/>
              <a:gd name="connsiteY17" fmla="*/ 1811708 h 2076628"/>
              <a:gd name="connsiteX18" fmla="*/ 256374 w 1547105"/>
              <a:gd name="connsiteY18" fmla="*/ 1862983 h 2076628"/>
              <a:gd name="connsiteX19" fmla="*/ 290557 w 1547105"/>
              <a:gd name="connsiteY19" fmla="*/ 1914258 h 2076628"/>
              <a:gd name="connsiteX20" fmla="*/ 324741 w 1547105"/>
              <a:gd name="connsiteY20" fmla="*/ 1965532 h 2076628"/>
              <a:gd name="connsiteX21" fmla="*/ 341832 w 1547105"/>
              <a:gd name="connsiteY21" fmla="*/ 1991170 h 2076628"/>
              <a:gd name="connsiteX22" fmla="*/ 367470 w 1547105"/>
              <a:gd name="connsiteY22" fmla="*/ 2016807 h 2076628"/>
              <a:gd name="connsiteX23" fmla="*/ 384561 w 1547105"/>
              <a:gd name="connsiteY23" fmla="*/ 2042445 h 2076628"/>
              <a:gd name="connsiteX24" fmla="*/ 435836 w 1547105"/>
              <a:gd name="connsiteY24" fmla="*/ 2076628 h 2076628"/>
              <a:gd name="connsiteX25" fmla="*/ 752030 w 1547105"/>
              <a:gd name="connsiteY25" fmla="*/ 2068082 h 2076628"/>
              <a:gd name="connsiteX26" fmla="*/ 811851 w 1547105"/>
              <a:gd name="connsiteY26" fmla="*/ 2059536 h 2076628"/>
              <a:gd name="connsiteX27" fmla="*/ 863126 w 1547105"/>
              <a:gd name="connsiteY27" fmla="*/ 2042445 h 2076628"/>
              <a:gd name="connsiteX28" fmla="*/ 914400 w 1547105"/>
              <a:gd name="connsiteY28" fmla="*/ 2025353 h 2076628"/>
              <a:gd name="connsiteX29" fmla="*/ 940038 w 1547105"/>
              <a:gd name="connsiteY29" fmla="*/ 2016807 h 2076628"/>
              <a:gd name="connsiteX30" fmla="*/ 965675 w 1547105"/>
              <a:gd name="connsiteY30" fmla="*/ 1999716 h 2076628"/>
              <a:gd name="connsiteX31" fmla="*/ 982767 w 1547105"/>
              <a:gd name="connsiteY31" fmla="*/ 1974078 h 2076628"/>
              <a:gd name="connsiteX32" fmla="*/ 1008404 w 1547105"/>
              <a:gd name="connsiteY32" fmla="*/ 1956987 h 2076628"/>
              <a:gd name="connsiteX33" fmla="*/ 1042587 w 1547105"/>
              <a:gd name="connsiteY33" fmla="*/ 1905712 h 2076628"/>
              <a:gd name="connsiteX34" fmla="*/ 1076770 w 1547105"/>
              <a:gd name="connsiteY34" fmla="*/ 1854437 h 2076628"/>
              <a:gd name="connsiteX35" fmla="*/ 1085316 w 1547105"/>
              <a:gd name="connsiteY35" fmla="*/ 1828800 h 2076628"/>
              <a:gd name="connsiteX36" fmla="*/ 1102408 w 1547105"/>
              <a:gd name="connsiteY36" fmla="*/ 1803162 h 2076628"/>
              <a:gd name="connsiteX37" fmla="*/ 1119499 w 1547105"/>
              <a:gd name="connsiteY37" fmla="*/ 1751888 h 2076628"/>
              <a:gd name="connsiteX38" fmla="*/ 1128045 w 1547105"/>
              <a:gd name="connsiteY38" fmla="*/ 1726250 h 2076628"/>
              <a:gd name="connsiteX39" fmla="*/ 1145137 w 1547105"/>
              <a:gd name="connsiteY39" fmla="*/ 1657884 h 2076628"/>
              <a:gd name="connsiteX40" fmla="*/ 1162228 w 1547105"/>
              <a:gd name="connsiteY40" fmla="*/ 1606609 h 2076628"/>
              <a:gd name="connsiteX41" fmla="*/ 1170774 w 1547105"/>
              <a:gd name="connsiteY41" fmla="*/ 1580972 h 2076628"/>
              <a:gd name="connsiteX42" fmla="*/ 1179320 w 1547105"/>
              <a:gd name="connsiteY42" fmla="*/ 1529697 h 2076628"/>
              <a:gd name="connsiteX43" fmla="*/ 1187866 w 1547105"/>
              <a:gd name="connsiteY43" fmla="*/ 1486968 h 2076628"/>
              <a:gd name="connsiteX44" fmla="*/ 1204957 w 1547105"/>
              <a:gd name="connsiteY44" fmla="*/ 1350235 h 2076628"/>
              <a:gd name="connsiteX45" fmla="*/ 1222049 w 1547105"/>
              <a:gd name="connsiteY45" fmla="*/ 1256231 h 2076628"/>
              <a:gd name="connsiteX46" fmla="*/ 1273324 w 1547105"/>
              <a:gd name="connsiteY46" fmla="*/ 1153682 h 2076628"/>
              <a:gd name="connsiteX47" fmla="*/ 1273324 w 1547105"/>
              <a:gd name="connsiteY47" fmla="*/ 1153682 h 2076628"/>
              <a:gd name="connsiteX48" fmla="*/ 1281870 w 1547105"/>
              <a:gd name="connsiteY48" fmla="*/ 1128045 h 2076628"/>
              <a:gd name="connsiteX49" fmla="*/ 1298961 w 1547105"/>
              <a:gd name="connsiteY49" fmla="*/ 1102407 h 2076628"/>
              <a:gd name="connsiteX50" fmla="*/ 1316053 w 1547105"/>
              <a:gd name="connsiteY50" fmla="*/ 1051132 h 2076628"/>
              <a:gd name="connsiteX51" fmla="*/ 1333144 w 1547105"/>
              <a:gd name="connsiteY51" fmla="*/ 999858 h 2076628"/>
              <a:gd name="connsiteX52" fmla="*/ 1341690 w 1547105"/>
              <a:gd name="connsiteY52" fmla="*/ 974220 h 2076628"/>
              <a:gd name="connsiteX53" fmla="*/ 1350236 w 1547105"/>
              <a:gd name="connsiteY53" fmla="*/ 931491 h 2076628"/>
              <a:gd name="connsiteX54" fmla="*/ 1367327 w 1547105"/>
              <a:gd name="connsiteY54" fmla="*/ 863125 h 2076628"/>
              <a:gd name="connsiteX55" fmla="*/ 1375873 w 1547105"/>
              <a:gd name="connsiteY55" fmla="*/ 828942 h 2076628"/>
              <a:gd name="connsiteX56" fmla="*/ 1392965 w 1547105"/>
              <a:gd name="connsiteY56" fmla="*/ 777667 h 2076628"/>
              <a:gd name="connsiteX57" fmla="*/ 1401511 w 1547105"/>
              <a:gd name="connsiteY57" fmla="*/ 752030 h 2076628"/>
              <a:gd name="connsiteX58" fmla="*/ 1410056 w 1547105"/>
              <a:gd name="connsiteY58" fmla="*/ 709301 h 2076628"/>
              <a:gd name="connsiteX59" fmla="*/ 1418602 w 1547105"/>
              <a:gd name="connsiteY59" fmla="*/ 683663 h 2076628"/>
              <a:gd name="connsiteX60" fmla="*/ 1427148 w 1547105"/>
              <a:gd name="connsiteY60" fmla="*/ 649480 h 2076628"/>
              <a:gd name="connsiteX61" fmla="*/ 1444240 w 1547105"/>
              <a:gd name="connsiteY61" fmla="*/ 598205 h 2076628"/>
              <a:gd name="connsiteX62" fmla="*/ 1452785 w 1547105"/>
              <a:gd name="connsiteY62" fmla="*/ 564022 h 2076628"/>
              <a:gd name="connsiteX63" fmla="*/ 1469877 w 1547105"/>
              <a:gd name="connsiteY63" fmla="*/ 512747 h 2076628"/>
              <a:gd name="connsiteX64" fmla="*/ 1478423 w 1547105"/>
              <a:gd name="connsiteY64" fmla="*/ 487110 h 2076628"/>
              <a:gd name="connsiteX65" fmla="*/ 1486969 w 1547105"/>
              <a:gd name="connsiteY65" fmla="*/ 452927 h 2076628"/>
              <a:gd name="connsiteX66" fmla="*/ 1504060 w 1547105"/>
              <a:gd name="connsiteY66" fmla="*/ 401652 h 2076628"/>
              <a:gd name="connsiteX67" fmla="*/ 1521152 w 1547105"/>
              <a:gd name="connsiteY67" fmla="*/ 316194 h 2076628"/>
              <a:gd name="connsiteX68" fmla="*/ 1529698 w 1547105"/>
              <a:gd name="connsiteY68" fmla="*/ 282011 h 2076628"/>
              <a:gd name="connsiteX69" fmla="*/ 1538243 w 1547105"/>
              <a:gd name="connsiteY69" fmla="*/ 34183 h 2076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1547105" h="2076628">
                <a:moveTo>
                  <a:pt x="0" y="0"/>
                </a:moveTo>
                <a:cubicBezTo>
                  <a:pt x="2849" y="88306"/>
                  <a:pt x="4021" y="176683"/>
                  <a:pt x="8546" y="264919"/>
                </a:cubicBezTo>
                <a:cubicBezTo>
                  <a:pt x="9722" y="287855"/>
                  <a:pt x="15013" y="310414"/>
                  <a:pt x="17092" y="333286"/>
                </a:cubicBezTo>
                <a:cubicBezTo>
                  <a:pt x="20712" y="373104"/>
                  <a:pt x="22789" y="413047"/>
                  <a:pt x="25638" y="452927"/>
                </a:cubicBezTo>
                <a:cubicBezTo>
                  <a:pt x="28487" y="586811"/>
                  <a:pt x="26891" y="720863"/>
                  <a:pt x="34184" y="854579"/>
                </a:cubicBezTo>
                <a:cubicBezTo>
                  <a:pt x="35463" y="878034"/>
                  <a:pt x="46668" y="899911"/>
                  <a:pt x="51275" y="922945"/>
                </a:cubicBezTo>
                <a:cubicBezTo>
                  <a:pt x="54124" y="937188"/>
                  <a:pt x="54721" y="952074"/>
                  <a:pt x="59821" y="965674"/>
                </a:cubicBezTo>
                <a:cubicBezTo>
                  <a:pt x="63427" y="975291"/>
                  <a:pt x="72741" y="981926"/>
                  <a:pt x="76912" y="991312"/>
                </a:cubicBezTo>
                <a:cubicBezTo>
                  <a:pt x="97866" y="1038460"/>
                  <a:pt x="91060" y="1039358"/>
                  <a:pt x="102550" y="1085316"/>
                </a:cubicBezTo>
                <a:cubicBezTo>
                  <a:pt x="104735" y="1094055"/>
                  <a:pt x="108247" y="1102407"/>
                  <a:pt x="111096" y="1110953"/>
                </a:cubicBezTo>
                <a:cubicBezTo>
                  <a:pt x="123784" y="1187084"/>
                  <a:pt x="127770" y="1206100"/>
                  <a:pt x="136733" y="1273323"/>
                </a:cubicBezTo>
                <a:cubicBezTo>
                  <a:pt x="139768" y="1296088"/>
                  <a:pt x="143102" y="1318826"/>
                  <a:pt x="145279" y="1341689"/>
                </a:cubicBezTo>
                <a:cubicBezTo>
                  <a:pt x="151415" y="1406117"/>
                  <a:pt x="149464" y="1445980"/>
                  <a:pt x="162370" y="1504060"/>
                </a:cubicBezTo>
                <a:cubicBezTo>
                  <a:pt x="164324" y="1512853"/>
                  <a:pt x="168067" y="1521151"/>
                  <a:pt x="170916" y="1529697"/>
                </a:cubicBezTo>
                <a:cubicBezTo>
                  <a:pt x="173765" y="1546789"/>
                  <a:pt x="175703" y="1564057"/>
                  <a:pt x="179462" y="1580972"/>
                </a:cubicBezTo>
                <a:cubicBezTo>
                  <a:pt x="181416" y="1589765"/>
                  <a:pt x="185638" y="1597918"/>
                  <a:pt x="188008" y="1606609"/>
                </a:cubicBezTo>
                <a:cubicBezTo>
                  <a:pt x="194189" y="1629271"/>
                  <a:pt x="200492" y="1651941"/>
                  <a:pt x="205099" y="1674975"/>
                </a:cubicBezTo>
                <a:cubicBezTo>
                  <a:pt x="225726" y="1778110"/>
                  <a:pt x="213003" y="1732867"/>
                  <a:pt x="239283" y="1811708"/>
                </a:cubicBezTo>
                <a:cubicBezTo>
                  <a:pt x="239284" y="1811712"/>
                  <a:pt x="256372" y="1862980"/>
                  <a:pt x="256374" y="1862983"/>
                </a:cubicBezTo>
                <a:lnTo>
                  <a:pt x="290557" y="1914258"/>
                </a:lnTo>
                <a:lnTo>
                  <a:pt x="324741" y="1965532"/>
                </a:lnTo>
                <a:cubicBezTo>
                  <a:pt x="330438" y="1974078"/>
                  <a:pt x="334569" y="1983908"/>
                  <a:pt x="341832" y="1991170"/>
                </a:cubicBezTo>
                <a:cubicBezTo>
                  <a:pt x="350378" y="1999716"/>
                  <a:pt x="359733" y="2007523"/>
                  <a:pt x="367470" y="2016807"/>
                </a:cubicBezTo>
                <a:cubicBezTo>
                  <a:pt x="374045" y="2024697"/>
                  <a:pt x="376831" y="2035682"/>
                  <a:pt x="384561" y="2042445"/>
                </a:cubicBezTo>
                <a:cubicBezTo>
                  <a:pt x="400020" y="2055972"/>
                  <a:pt x="435836" y="2076628"/>
                  <a:pt x="435836" y="2076628"/>
                </a:cubicBezTo>
                <a:lnTo>
                  <a:pt x="752030" y="2068082"/>
                </a:lnTo>
                <a:cubicBezTo>
                  <a:pt x="772152" y="2067167"/>
                  <a:pt x="792224" y="2064065"/>
                  <a:pt x="811851" y="2059536"/>
                </a:cubicBezTo>
                <a:cubicBezTo>
                  <a:pt x="829406" y="2055485"/>
                  <a:pt x="846034" y="2048142"/>
                  <a:pt x="863126" y="2042445"/>
                </a:cubicBezTo>
                <a:lnTo>
                  <a:pt x="914400" y="2025353"/>
                </a:lnTo>
                <a:cubicBezTo>
                  <a:pt x="922946" y="2022504"/>
                  <a:pt x="932543" y="2021804"/>
                  <a:pt x="940038" y="2016807"/>
                </a:cubicBezTo>
                <a:lnTo>
                  <a:pt x="965675" y="1999716"/>
                </a:lnTo>
                <a:cubicBezTo>
                  <a:pt x="971372" y="1991170"/>
                  <a:pt x="975504" y="1981341"/>
                  <a:pt x="982767" y="1974078"/>
                </a:cubicBezTo>
                <a:cubicBezTo>
                  <a:pt x="990029" y="1966816"/>
                  <a:pt x="1001641" y="1964716"/>
                  <a:pt x="1008404" y="1956987"/>
                </a:cubicBezTo>
                <a:cubicBezTo>
                  <a:pt x="1021931" y="1941528"/>
                  <a:pt x="1031193" y="1922804"/>
                  <a:pt x="1042587" y="1905712"/>
                </a:cubicBezTo>
                <a:lnTo>
                  <a:pt x="1076770" y="1854437"/>
                </a:lnTo>
                <a:cubicBezTo>
                  <a:pt x="1079619" y="1845891"/>
                  <a:pt x="1081287" y="1836857"/>
                  <a:pt x="1085316" y="1828800"/>
                </a:cubicBezTo>
                <a:cubicBezTo>
                  <a:pt x="1089909" y="1819613"/>
                  <a:pt x="1098237" y="1812548"/>
                  <a:pt x="1102408" y="1803162"/>
                </a:cubicBezTo>
                <a:cubicBezTo>
                  <a:pt x="1109725" y="1786699"/>
                  <a:pt x="1113802" y="1768979"/>
                  <a:pt x="1119499" y="1751888"/>
                </a:cubicBezTo>
                <a:cubicBezTo>
                  <a:pt x="1122348" y="1743342"/>
                  <a:pt x="1125860" y="1734989"/>
                  <a:pt x="1128045" y="1726250"/>
                </a:cubicBezTo>
                <a:cubicBezTo>
                  <a:pt x="1133742" y="1703461"/>
                  <a:pt x="1137709" y="1680169"/>
                  <a:pt x="1145137" y="1657884"/>
                </a:cubicBezTo>
                <a:lnTo>
                  <a:pt x="1162228" y="1606609"/>
                </a:lnTo>
                <a:lnTo>
                  <a:pt x="1170774" y="1580972"/>
                </a:lnTo>
                <a:cubicBezTo>
                  <a:pt x="1173623" y="1563880"/>
                  <a:pt x="1176220" y="1546745"/>
                  <a:pt x="1179320" y="1529697"/>
                </a:cubicBezTo>
                <a:cubicBezTo>
                  <a:pt x="1181918" y="1515406"/>
                  <a:pt x="1185812" y="1501347"/>
                  <a:pt x="1187866" y="1486968"/>
                </a:cubicBezTo>
                <a:cubicBezTo>
                  <a:pt x="1194362" y="1441497"/>
                  <a:pt x="1198461" y="1395706"/>
                  <a:pt x="1204957" y="1350235"/>
                </a:cubicBezTo>
                <a:cubicBezTo>
                  <a:pt x="1210975" y="1308107"/>
                  <a:pt x="1211060" y="1292860"/>
                  <a:pt x="1222049" y="1256231"/>
                </a:cubicBezTo>
                <a:cubicBezTo>
                  <a:pt x="1241348" y="1191904"/>
                  <a:pt x="1234038" y="1212611"/>
                  <a:pt x="1273324" y="1153682"/>
                </a:cubicBezTo>
                <a:lnTo>
                  <a:pt x="1273324" y="1153682"/>
                </a:lnTo>
                <a:cubicBezTo>
                  <a:pt x="1276173" y="1145136"/>
                  <a:pt x="1277842" y="1136102"/>
                  <a:pt x="1281870" y="1128045"/>
                </a:cubicBezTo>
                <a:cubicBezTo>
                  <a:pt x="1286463" y="1118858"/>
                  <a:pt x="1294790" y="1111793"/>
                  <a:pt x="1298961" y="1102407"/>
                </a:cubicBezTo>
                <a:cubicBezTo>
                  <a:pt x="1306278" y="1085944"/>
                  <a:pt x="1310356" y="1068224"/>
                  <a:pt x="1316053" y="1051132"/>
                </a:cubicBezTo>
                <a:lnTo>
                  <a:pt x="1333144" y="999858"/>
                </a:lnTo>
                <a:cubicBezTo>
                  <a:pt x="1335993" y="991312"/>
                  <a:pt x="1339923" y="983053"/>
                  <a:pt x="1341690" y="974220"/>
                </a:cubicBezTo>
                <a:cubicBezTo>
                  <a:pt x="1344539" y="959977"/>
                  <a:pt x="1346970" y="945644"/>
                  <a:pt x="1350236" y="931491"/>
                </a:cubicBezTo>
                <a:cubicBezTo>
                  <a:pt x="1355518" y="908603"/>
                  <a:pt x="1361630" y="885914"/>
                  <a:pt x="1367327" y="863125"/>
                </a:cubicBezTo>
                <a:cubicBezTo>
                  <a:pt x="1370176" y="851731"/>
                  <a:pt x="1372159" y="840084"/>
                  <a:pt x="1375873" y="828942"/>
                </a:cubicBezTo>
                <a:lnTo>
                  <a:pt x="1392965" y="777667"/>
                </a:lnTo>
                <a:cubicBezTo>
                  <a:pt x="1395814" y="769121"/>
                  <a:pt x="1399745" y="760863"/>
                  <a:pt x="1401511" y="752030"/>
                </a:cubicBezTo>
                <a:cubicBezTo>
                  <a:pt x="1404359" y="737787"/>
                  <a:pt x="1406533" y="723392"/>
                  <a:pt x="1410056" y="709301"/>
                </a:cubicBezTo>
                <a:cubicBezTo>
                  <a:pt x="1412241" y="700562"/>
                  <a:pt x="1416127" y="692325"/>
                  <a:pt x="1418602" y="683663"/>
                </a:cubicBezTo>
                <a:cubicBezTo>
                  <a:pt x="1421829" y="672370"/>
                  <a:pt x="1423773" y="660730"/>
                  <a:pt x="1427148" y="649480"/>
                </a:cubicBezTo>
                <a:cubicBezTo>
                  <a:pt x="1432325" y="632224"/>
                  <a:pt x="1439871" y="615683"/>
                  <a:pt x="1444240" y="598205"/>
                </a:cubicBezTo>
                <a:cubicBezTo>
                  <a:pt x="1447088" y="586811"/>
                  <a:pt x="1449410" y="575272"/>
                  <a:pt x="1452785" y="564022"/>
                </a:cubicBezTo>
                <a:cubicBezTo>
                  <a:pt x="1457962" y="546766"/>
                  <a:pt x="1464180" y="529839"/>
                  <a:pt x="1469877" y="512747"/>
                </a:cubicBezTo>
                <a:cubicBezTo>
                  <a:pt x="1472726" y="504201"/>
                  <a:pt x="1476238" y="495849"/>
                  <a:pt x="1478423" y="487110"/>
                </a:cubicBezTo>
                <a:cubicBezTo>
                  <a:pt x="1481272" y="475716"/>
                  <a:pt x="1483594" y="464177"/>
                  <a:pt x="1486969" y="452927"/>
                </a:cubicBezTo>
                <a:cubicBezTo>
                  <a:pt x="1492146" y="435671"/>
                  <a:pt x="1500527" y="419318"/>
                  <a:pt x="1504060" y="401652"/>
                </a:cubicBezTo>
                <a:cubicBezTo>
                  <a:pt x="1509757" y="373166"/>
                  <a:pt x="1514106" y="344377"/>
                  <a:pt x="1521152" y="316194"/>
                </a:cubicBezTo>
                <a:cubicBezTo>
                  <a:pt x="1524001" y="304800"/>
                  <a:pt x="1527597" y="293567"/>
                  <a:pt x="1529698" y="282011"/>
                </a:cubicBezTo>
                <a:cubicBezTo>
                  <a:pt x="1547105" y="186270"/>
                  <a:pt x="1538243" y="161070"/>
                  <a:pt x="1538243" y="34183"/>
                </a:cubicBezTo>
              </a:path>
            </a:pathLst>
          </a:cu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cxnSp>
        <p:nvCxnSpPr>
          <p:cNvPr id="7" name="Lige forbindelse 6"/>
          <p:cNvCxnSpPr/>
          <p:nvPr/>
        </p:nvCxnSpPr>
        <p:spPr>
          <a:xfrm>
            <a:off x="3597275" y="4124325"/>
            <a:ext cx="1500188" cy="1588"/>
          </a:xfrm>
          <a:prstGeom prst="line">
            <a:avLst/>
          </a:prstGeom>
          <a:ln w="4762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8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A88687-E305-4A57-AFD3-B761E50E5B3B}" type="slidenum">
              <a:rPr lang="da-DK"/>
              <a:pPr/>
              <a:t>10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ktangel 1"/>
          <p:cNvSpPr>
            <a:spLocks noChangeArrowheads="1"/>
          </p:cNvSpPr>
          <p:nvPr/>
        </p:nvSpPr>
        <p:spPr bwMode="auto">
          <a:xfrm>
            <a:off x="468313" y="692150"/>
            <a:ext cx="80724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2800" b="1">
                <a:solidFill>
                  <a:schemeClr val="bg1"/>
                </a:solidFill>
                <a:latin typeface="Arial" charset="0"/>
                <a:cs typeface="Arial" charset="0"/>
              </a:rPr>
              <a:t>VTI (velocity time integral) = </a:t>
            </a:r>
            <a:r>
              <a:rPr lang="ja-JP" altLang="da-DK" sz="2800" b="1">
                <a:solidFill>
                  <a:schemeClr val="bg1"/>
                </a:solidFill>
                <a:latin typeface="Arial" charset="0"/>
                <a:cs typeface="Arial" charset="0"/>
              </a:rPr>
              <a:t>”</a:t>
            </a:r>
            <a:r>
              <a:rPr lang="da-DK" altLang="ja-JP" sz="2800" b="1">
                <a:solidFill>
                  <a:schemeClr val="bg1"/>
                </a:solidFill>
                <a:latin typeface="Arial" charset="0"/>
                <a:cs typeface="Arial" charset="0"/>
              </a:rPr>
              <a:t>Slaglængden</a:t>
            </a:r>
            <a:r>
              <a:rPr lang="ja-JP" altLang="da-DK" sz="2800" b="1">
                <a:solidFill>
                  <a:schemeClr val="bg1"/>
                </a:solidFill>
                <a:latin typeface="Arial" charset="0"/>
                <a:cs typeface="Arial" charset="0"/>
              </a:rPr>
              <a:t>”</a:t>
            </a:r>
            <a:r>
              <a:rPr lang="da-DK" altLang="ja-JP" sz="2800" b="1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endParaRPr lang="da-DK" sz="2800" b="1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grpSp>
        <p:nvGrpSpPr>
          <p:cNvPr id="19459" name="Gruppe 11"/>
          <p:cNvGrpSpPr>
            <a:grpSpLocks/>
          </p:cNvGrpSpPr>
          <p:nvPr/>
        </p:nvGrpSpPr>
        <p:grpSpPr bwMode="auto">
          <a:xfrm>
            <a:off x="714375" y="2071688"/>
            <a:ext cx="2286000" cy="2400300"/>
            <a:chOff x="2500313" y="3357563"/>
            <a:chExt cx="3343275" cy="3328987"/>
          </a:xfrm>
        </p:grpSpPr>
        <p:pic>
          <p:nvPicPr>
            <p:cNvPr id="19468" name="Picture 8" descr="D:\images\cw-zoom.jpg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2500313" y="3357563"/>
              <a:ext cx="3343275" cy="3328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Kombinationstegning 4"/>
            <p:cNvSpPr/>
            <p:nvPr/>
          </p:nvSpPr>
          <p:spPr>
            <a:xfrm>
              <a:off x="3435966" y="4418788"/>
              <a:ext cx="1546265" cy="2076213"/>
            </a:xfrm>
            <a:custGeom>
              <a:avLst/>
              <a:gdLst>
                <a:gd name="connsiteX0" fmla="*/ 0 w 1547105"/>
                <a:gd name="connsiteY0" fmla="*/ 0 h 2076628"/>
                <a:gd name="connsiteX1" fmla="*/ 8546 w 1547105"/>
                <a:gd name="connsiteY1" fmla="*/ 264919 h 2076628"/>
                <a:gd name="connsiteX2" fmla="*/ 17092 w 1547105"/>
                <a:gd name="connsiteY2" fmla="*/ 333286 h 2076628"/>
                <a:gd name="connsiteX3" fmla="*/ 25638 w 1547105"/>
                <a:gd name="connsiteY3" fmla="*/ 452927 h 2076628"/>
                <a:gd name="connsiteX4" fmla="*/ 34184 w 1547105"/>
                <a:gd name="connsiteY4" fmla="*/ 854579 h 2076628"/>
                <a:gd name="connsiteX5" fmla="*/ 51275 w 1547105"/>
                <a:gd name="connsiteY5" fmla="*/ 922945 h 2076628"/>
                <a:gd name="connsiteX6" fmla="*/ 59821 w 1547105"/>
                <a:gd name="connsiteY6" fmla="*/ 965674 h 2076628"/>
                <a:gd name="connsiteX7" fmla="*/ 76912 w 1547105"/>
                <a:gd name="connsiteY7" fmla="*/ 991312 h 2076628"/>
                <a:gd name="connsiteX8" fmla="*/ 102550 w 1547105"/>
                <a:gd name="connsiteY8" fmla="*/ 1085316 h 2076628"/>
                <a:gd name="connsiteX9" fmla="*/ 111096 w 1547105"/>
                <a:gd name="connsiteY9" fmla="*/ 1110953 h 2076628"/>
                <a:gd name="connsiteX10" fmla="*/ 136733 w 1547105"/>
                <a:gd name="connsiteY10" fmla="*/ 1273323 h 2076628"/>
                <a:gd name="connsiteX11" fmla="*/ 145279 w 1547105"/>
                <a:gd name="connsiteY11" fmla="*/ 1341689 h 2076628"/>
                <a:gd name="connsiteX12" fmla="*/ 162370 w 1547105"/>
                <a:gd name="connsiteY12" fmla="*/ 1504060 h 2076628"/>
                <a:gd name="connsiteX13" fmla="*/ 170916 w 1547105"/>
                <a:gd name="connsiteY13" fmla="*/ 1529697 h 2076628"/>
                <a:gd name="connsiteX14" fmla="*/ 179462 w 1547105"/>
                <a:gd name="connsiteY14" fmla="*/ 1580972 h 2076628"/>
                <a:gd name="connsiteX15" fmla="*/ 188008 w 1547105"/>
                <a:gd name="connsiteY15" fmla="*/ 1606609 h 2076628"/>
                <a:gd name="connsiteX16" fmla="*/ 205099 w 1547105"/>
                <a:gd name="connsiteY16" fmla="*/ 1674975 h 2076628"/>
                <a:gd name="connsiteX17" fmla="*/ 239283 w 1547105"/>
                <a:gd name="connsiteY17" fmla="*/ 1811708 h 2076628"/>
                <a:gd name="connsiteX18" fmla="*/ 256374 w 1547105"/>
                <a:gd name="connsiteY18" fmla="*/ 1862983 h 2076628"/>
                <a:gd name="connsiteX19" fmla="*/ 290557 w 1547105"/>
                <a:gd name="connsiteY19" fmla="*/ 1914258 h 2076628"/>
                <a:gd name="connsiteX20" fmla="*/ 324741 w 1547105"/>
                <a:gd name="connsiteY20" fmla="*/ 1965532 h 2076628"/>
                <a:gd name="connsiteX21" fmla="*/ 341832 w 1547105"/>
                <a:gd name="connsiteY21" fmla="*/ 1991170 h 2076628"/>
                <a:gd name="connsiteX22" fmla="*/ 367470 w 1547105"/>
                <a:gd name="connsiteY22" fmla="*/ 2016807 h 2076628"/>
                <a:gd name="connsiteX23" fmla="*/ 384561 w 1547105"/>
                <a:gd name="connsiteY23" fmla="*/ 2042445 h 2076628"/>
                <a:gd name="connsiteX24" fmla="*/ 435836 w 1547105"/>
                <a:gd name="connsiteY24" fmla="*/ 2076628 h 2076628"/>
                <a:gd name="connsiteX25" fmla="*/ 752030 w 1547105"/>
                <a:gd name="connsiteY25" fmla="*/ 2068082 h 2076628"/>
                <a:gd name="connsiteX26" fmla="*/ 811851 w 1547105"/>
                <a:gd name="connsiteY26" fmla="*/ 2059536 h 2076628"/>
                <a:gd name="connsiteX27" fmla="*/ 863126 w 1547105"/>
                <a:gd name="connsiteY27" fmla="*/ 2042445 h 2076628"/>
                <a:gd name="connsiteX28" fmla="*/ 914400 w 1547105"/>
                <a:gd name="connsiteY28" fmla="*/ 2025353 h 2076628"/>
                <a:gd name="connsiteX29" fmla="*/ 940038 w 1547105"/>
                <a:gd name="connsiteY29" fmla="*/ 2016807 h 2076628"/>
                <a:gd name="connsiteX30" fmla="*/ 965675 w 1547105"/>
                <a:gd name="connsiteY30" fmla="*/ 1999716 h 2076628"/>
                <a:gd name="connsiteX31" fmla="*/ 982767 w 1547105"/>
                <a:gd name="connsiteY31" fmla="*/ 1974078 h 2076628"/>
                <a:gd name="connsiteX32" fmla="*/ 1008404 w 1547105"/>
                <a:gd name="connsiteY32" fmla="*/ 1956987 h 2076628"/>
                <a:gd name="connsiteX33" fmla="*/ 1042587 w 1547105"/>
                <a:gd name="connsiteY33" fmla="*/ 1905712 h 2076628"/>
                <a:gd name="connsiteX34" fmla="*/ 1076770 w 1547105"/>
                <a:gd name="connsiteY34" fmla="*/ 1854437 h 2076628"/>
                <a:gd name="connsiteX35" fmla="*/ 1085316 w 1547105"/>
                <a:gd name="connsiteY35" fmla="*/ 1828800 h 2076628"/>
                <a:gd name="connsiteX36" fmla="*/ 1102408 w 1547105"/>
                <a:gd name="connsiteY36" fmla="*/ 1803162 h 2076628"/>
                <a:gd name="connsiteX37" fmla="*/ 1119499 w 1547105"/>
                <a:gd name="connsiteY37" fmla="*/ 1751888 h 2076628"/>
                <a:gd name="connsiteX38" fmla="*/ 1128045 w 1547105"/>
                <a:gd name="connsiteY38" fmla="*/ 1726250 h 2076628"/>
                <a:gd name="connsiteX39" fmla="*/ 1145137 w 1547105"/>
                <a:gd name="connsiteY39" fmla="*/ 1657884 h 2076628"/>
                <a:gd name="connsiteX40" fmla="*/ 1162228 w 1547105"/>
                <a:gd name="connsiteY40" fmla="*/ 1606609 h 2076628"/>
                <a:gd name="connsiteX41" fmla="*/ 1170774 w 1547105"/>
                <a:gd name="connsiteY41" fmla="*/ 1580972 h 2076628"/>
                <a:gd name="connsiteX42" fmla="*/ 1179320 w 1547105"/>
                <a:gd name="connsiteY42" fmla="*/ 1529697 h 2076628"/>
                <a:gd name="connsiteX43" fmla="*/ 1187866 w 1547105"/>
                <a:gd name="connsiteY43" fmla="*/ 1486968 h 2076628"/>
                <a:gd name="connsiteX44" fmla="*/ 1204957 w 1547105"/>
                <a:gd name="connsiteY44" fmla="*/ 1350235 h 2076628"/>
                <a:gd name="connsiteX45" fmla="*/ 1222049 w 1547105"/>
                <a:gd name="connsiteY45" fmla="*/ 1256231 h 2076628"/>
                <a:gd name="connsiteX46" fmla="*/ 1273324 w 1547105"/>
                <a:gd name="connsiteY46" fmla="*/ 1153682 h 2076628"/>
                <a:gd name="connsiteX47" fmla="*/ 1273324 w 1547105"/>
                <a:gd name="connsiteY47" fmla="*/ 1153682 h 2076628"/>
                <a:gd name="connsiteX48" fmla="*/ 1281870 w 1547105"/>
                <a:gd name="connsiteY48" fmla="*/ 1128045 h 2076628"/>
                <a:gd name="connsiteX49" fmla="*/ 1298961 w 1547105"/>
                <a:gd name="connsiteY49" fmla="*/ 1102407 h 2076628"/>
                <a:gd name="connsiteX50" fmla="*/ 1316053 w 1547105"/>
                <a:gd name="connsiteY50" fmla="*/ 1051132 h 2076628"/>
                <a:gd name="connsiteX51" fmla="*/ 1333144 w 1547105"/>
                <a:gd name="connsiteY51" fmla="*/ 999858 h 2076628"/>
                <a:gd name="connsiteX52" fmla="*/ 1341690 w 1547105"/>
                <a:gd name="connsiteY52" fmla="*/ 974220 h 2076628"/>
                <a:gd name="connsiteX53" fmla="*/ 1350236 w 1547105"/>
                <a:gd name="connsiteY53" fmla="*/ 931491 h 2076628"/>
                <a:gd name="connsiteX54" fmla="*/ 1367327 w 1547105"/>
                <a:gd name="connsiteY54" fmla="*/ 863125 h 2076628"/>
                <a:gd name="connsiteX55" fmla="*/ 1375873 w 1547105"/>
                <a:gd name="connsiteY55" fmla="*/ 828942 h 2076628"/>
                <a:gd name="connsiteX56" fmla="*/ 1392965 w 1547105"/>
                <a:gd name="connsiteY56" fmla="*/ 777667 h 2076628"/>
                <a:gd name="connsiteX57" fmla="*/ 1401511 w 1547105"/>
                <a:gd name="connsiteY57" fmla="*/ 752030 h 2076628"/>
                <a:gd name="connsiteX58" fmla="*/ 1410056 w 1547105"/>
                <a:gd name="connsiteY58" fmla="*/ 709301 h 2076628"/>
                <a:gd name="connsiteX59" fmla="*/ 1418602 w 1547105"/>
                <a:gd name="connsiteY59" fmla="*/ 683663 h 2076628"/>
                <a:gd name="connsiteX60" fmla="*/ 1427148 w 1547105"/>
                <a:gd name="connsiteY60" fmla="*/ 649480 h 2076628"/>
                <a:gd name="connsiteX61" fmla="*/ 1444240 w 1547105"/>
                <a:gd name="connsiteY61" fmla="*/ 598205 h 2076628"/>
                <a:gd name="connsiteX62" fmla="*/ 1452785 w 1547105"/>
                <a:gd name="connsiteY62" fmla="*/ 564022 h 2076628"/>
                <a:gd name="connsiteX63" fmla="*/ 1469877 w 1547105"/>
                <a:gd name="connsiteY63" fmla="*/ 512747 h 2076628"/>
                <a:gd name="connsiteX64" fmla="*/ 1478423 w 1547105"/>
                <a:gd name="connsiteY64" fmla="*/ 487110 h 2076628"/>
                <a:gd name="connsiteX65" fmla="*/ 1486969 w 1547105"/>
                <a:gd name="connsiteY65" fmla="*/ 452927 h 2076628"/>
                <a:gd name="connsiteX66" fmla="*/ 1504060 w 1547105"/>
                <a:gd name="connsiteY66" fmla="*/ 401652 h 2076628"/>
                <a:gd name="connsiteX67" fmla="*/ 1521152 w 1547105"/>
                <a:gd name="connsiteY67" fmla="*/ 316194 h 2076628"/>
                <a:gd name="connsiteX68" fmla="*/ 1529698 w 1547105"/>
                <a:gd name="connsiteY68" fmla="*/ 282011 h 2076628"/>
                <a:gd name="connsiteX69" fmla="*/ 1538243 w 1547105"/>
                <a:gd name="connsiteY69" fmla="*/ 34183 h 2076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1547105" h="2076628">
                  <a:moveTo>
                    <a:pt x="0" y="0"/>
                  </a:moveTo>
                  <a:cubicBezTo>
                    <a:pt x="2849" y="88306"/>
                    <a:pt x="4021" y="176683"/>
                    <a:pt x="8546" y="264919"/>
                  </a:cubicBezTo>
                  <a:cubicBezTo>
                    <a:pt x="9722" y="287855"/>
                    <a:pt x="15013" y="310414"/>
                    <a:pt x="17092" y="333286"/>
                  </a:cubicBezTo>
                  <a:cubicBezTo>
                    <a:pt x="20712" y="373104"/>
                    <a:pt x="22789" y="413047"/>
                    <a:pt x="25638" y="452927"/>
                  </a:cubicBezTo>
                  <a:cubicBezTo>
                    <a:pt x="28487" y="586811"/>
                    <a:pt x="26891" y="720863"/>
                    <a:pt x="34184" y="854579"/>
                  </a:cubicBezTo>
                  <a:cubicBezTo>
                    <a:pt x="35463" y="878034"/>
                    <a:pt x="46668" y="899911"/>
                    <a:pt x="51275" y="922945"/>
                  </a:cubicBezTo>
                  <a:cubicBezTo>
                    <a:pt x="54124" y="937188"/>
                    <a:pt x="54721" y="952074"/>
                    <a:pt x="59821" y="965674"/>
                  </a:cubicBezTo>
                  <a:cubicBezTo>
                    <a:pt x="63427" y="975291"/>
                    <a:pt x="72741" y="981926"/>
                    <a:pt x="76912" y="991312"/>
                  </a:cubicBezTo>
                  <a:cubicBezTo>
                    <a:pt x="97866" y="1038460"/>
                    <a:pt x="91060" y="1039358"/>
                    <a:pt x="102550" y="1085316"/>
                  </a:cubicBezTo>
                  <a:cubicBezTo>
                    <a:pt x="104735" y="1094055"/>
                    <a:pt x="108247" y="1102407"/>
                    <a:pt x="111096" y="1110953"/>
                  </a:cubicBezTo>
                  <a:cubicBezTo>
                    <a:pt x="123784" y="1187084"/>
                    <a:pt x="127770" y="1206100"/>
                    <a:pt x="136733" y="1273323"/>
                  </a:cubicBezTo>
                  <a:cubicBezTo>
                    <a:pt x="139768" y="1296088"/>
                    <a:pt x="143102" y="1318826"/>
                    <a:pt x="145279" y="1341689"/>
                  </a:cubicBezTo>
                  <a:cubicBezTo>
                    <a:pt x="151415" y="1406117"/>
                    <a:pt x="149464" y="1445980"/>
                    <a:pt x="162370" y="1504060"/>
                  </a:cubicBezTo>
                  <a:cubicBezTo>
                    <a:pt x="164324" y="1512853"/>
                    <a:pt x="168067" y="1521151"/>
                    <a:pt x="170916" y="1529697"/>
                  </a:cubicBezTo>
                  <a:cubicBezTo>
                    <a:pt x="173765" y="1546789"/>
                    <a:pt x="175703" y="1564057"/>
                    <a:pt x="179462" y="1580972"/>
                  </a:cubicBezTo>
                  <a:cubicBezTo>
                    <a:pt x="181416" y="1589765"/>
                    <a:pt x="185638" y="1597918"/>
                    <a:pt x="188008" y="1606609"/>
                  </a:cubicBezTo>
                  <a:cubicBezTo>
                    <a:pt x="194189" y="1629271"/>
                    <a:pt x="200492" y="1651941"/>
                    <a:pt x="205099" y="1674975"/>
                  </a:cubicBezTo>
                  <a:cubicBezTo>
                    <a:pt x="225726" y="1778110"/>
                    <a:pt x="213003" y="1732867"/>
                    <a:pt x="239283" y="1811708"/>
                  </a:cubicBezTo>
                  <a:cubicBezTo>
                    <a:pt x="239284" y="1811712"/>
                    <a:pt x="256372" y="1862980"/>
                    <a:pt x="256374" y="1862983"/>
                  </a:cubicBezTo>
                  <a:lnTo>
                    <a:pt x="290557" y="1914258"/>
                  </a:lnTo>
                  <a:lnTo>
                    <a:pt x="324741" y="1965532"/>
                  </a:lnTo>
                  <a:cubicBezTo>
                    <a:pt x="330438" y="1974078"/>
                    <a:pt x="334569" y="1983908"/>
                    <a:pt x="341832" y="1991170"/>
                  </a:cubicBezTo>
                  <a:cubicBezTo>
                    <a:pt x="350378" y="1999716"/>
                    <a:pt x="359733" y="2007523"/>
                    <a:pt x="367470" y="2016807"/>
                  </a:cubicBezTo>
                  <a:cubicBezTo>
                    <a:pt x="374045" y="2024697"/>
                    <a:pt x="376831" y="2035682"/>
                    <a:pt x="384561" y="2042445"/>
                  </a:cubicBezTo>
                  <a:cubicBezTo>
                    <a:pt x="400020" y="2055972"/>
                    <a:pt x="435836" y="2076628"/>
                    <a:pt x="435836" y="2076628"/>
                  </a:cubicBezTo>
                  <a:lnTo>
                    <a:pt x="752030" y="2068082"/>
                  </a:lnTo>
                  <a:cubicBezTo>
                    <a:pt x="772152" y="2067167"/>
                    <a:pt x="792224" y="2064065"/>
                    <a:pt x="811851" y="2059536"/>
                  </a:cubicBezTo>
                  <a:cubicBezTo>
                    <a:pt x="829406" y="2055485"/>
                    <a:pt x="846034" y="2048142"/>
                    <a:pt x="863126" y="2042445"/>
                  </a:cubicBezTo>
                  <a:lnTo>
                    <a:pt x="914400" y="2025353"/>
                  </a:lnTo>
                  <a:cubicBezTo>
                    <a:pt x="922946" y="2022504"/>
                    <a:pt x="932543" y="2021804"/>
                    <a:pt x="940038" y="2016807"/>
                  </a:cubicBezTo>
                  <a:lnTo>
                    <a:pt x="965675" y="1999716"/>
                  </a:lnTo>
                  <a:cubicBezTo>
                    <a:pt x="971372" y="1991170"/>
                    <a:pt x="975504" y="1981341"/>
                    <a:pt x="982767" y="1974078"/>
                  </a:cubicBezTo>
                  <a:cubicBezTo>
                    <a:pt x="990029" y="1966816"/>
                    <a:pt x="1001641" y="1964716"/>
                    <a:pt x="1008404" y="1956987"/>
                  </a:cubicBezTo>
                  <a:cubicBezTo>
                    <a:pt x="1021931" y="1941528"/>
                    <a:pt x="1031193" y="1922804"/>
                    <a:pt x="1042587" y="1905712"/>
                  </a:cubicBezTo>
                  <a:lnTo>
                    <a:pt x="1076770" y="1854437"/>
                  </a:lnTo>
                  <a:cubicBezTo>
                    <a:pt x="1079619" y="1845891"/>
                    <a:pt x="1081287" y="1836857"/>
                    <a:pt x="1085316" y="1828800"/>
                  </a:cubicBezTo>
                  <a:cubicBezTo>
                    <a:pt x="1089909" y="1819613"/>
                    <a:pt x="1098237" y="1812548"/>
                    <a:pt x="1102408" y="1803162"/>
                  </a:cubicBezTo>
                  <a:cubicBezTo>
                    <a:pt x="1109725" y="1786699"/>
                    <a:pt x="1113802" y="1768979"/>
                    <a:pt x="1119499" y="1751888"/>
                  </a:cubicBezTo>
                  <a:cubicBezTo>
                    <a:pt x="1122348" y="1743342"/>
                    <a:pt x="1125860" y="1734989"/>
                    <a:pt x="1128045" y="1726250"/>
                  </a:cubicBezTo>
                  <a:cubicBezTo>
                    <a:pt x="1133742" y="1703461"/>
                    <a:pt x="1137709" y="1680169"/>
                    <a:pt x="1145137" y="1657884"/>
                  </a:cubicBezTo>
                  <a:lnTo>
                    <a:pt x="1162228" y="1606609"/>
                  </a:lnTo>
                  <a:lnTo>
                    <a:pt x="1170774" y="1580972"/>
                  </a:lnTo>
                  <a:cubicBezTo>
                    <a:pt x="1173623" y="1563880"/>
                    <a:pt x="1176220" y="1546745"/>
                    <a:pt x="1179320" y="1529697"/>
                  </a:cubicBezTo>
                  <a:cubicBezTo>
                    <a:pt x="1181918" y="1515406"/>
                    <a:pt x="1185812" y="1501347"/>
                    <a:pt x="1187866" y="1486968"/>
                  </a:cubicBezTo>
                  <a:cubicBezTo>
                    <a:pt x="1194362" y="1441497"/>
                    <a:pt x="1198461" y="1395706"/>
                    <a:pt x="1204957" y="1350235"/>
                  </a:cubicBezTo>
                  <a:cubicBezTo>
                    <a:pt x="1210975" y="1308107"/>
                    <a:pt x="1211060" y="1292860"/>
                    <a:pt x="1222049" y="1256231"/>
                  </a:cubicBezTo>
                  <a:cubicBezTo>
                    <a:pt x="1241348" y="1191904"/>
                    <a:pt x="1234038" y="1212611"/>
                    <a:pt x="1273324" y="1153682"/>
                  </a:cubicBezTo>
                  <a:lnTo>
                    <a:pt x="1273324" y="1153682"/>
                  </a:lnTo>
                  <a:cubicBezTo>
                    <a:pt x="1276173" y="1145136"/>
                    <a:pt x="1277842" y="1136102"/>
                    <a:pt x="1281870" y="1128045"/>
                  </a:cubicBezTo>
                  <a:cubicBezTo>
                    <a:pt x="1286463" y="1118858"/>
                    <a:pt x="1294790" y="1111793"/>
                    <a:pt x="1298961" y="1102407"/>
                  </a:cubicBezTo>
                  <a:cubicBezTo>
                    <a:pt x="1306278" y="1085944"/>
                    <a:pt x="1310356" y="1068224"/>
                    <a:pt x="1316053" y="1051132"/>
                  </a:cubicBezTo>
                  <a:lnTo>
                    <a:pt x="1333144" y="999858"/>
                  </a:lnTo>
                  <a:cubicBezTo>
                    <a:pt x="1335993" y="991312"/>
                    <a:pt x="1339923" y="983053"/>
                    <a:pt x="1341690" y="974220"/>
                  </a:cubicBezTo>
                  <a:cubicBezTo>
                    <a:pt x="1344539" y="959977"/>
                    <a:pt x="1346970" y="945644"/>
                    <a:pt x="1350236" y="931491"/>
                  </a:cubicBezTo>
                  <a:cubicBezTo>
                    <a:pt x="1355518" y="908603"/>
                    <a:pt x="1361630" y="885914"/>
                    <a:pt x="1367327" y="863125"/>
                  </a:cubicBezTo>
                  <a:cubicBezTo>
                    <a:pt x="1370176" y="851731"/>
                    <a:pt x="1372159" y="840084"/>
                    <a:pt x="1375873" y="828942"/>
                  </a:cubicBezTo>
                  <a:lnTo>
                    <a:pt x="1392965" y="777667"/>
                  </a:lnTo>
                  <a:cubicBezTo>
                    <a:pt x="1395814" y="769121"/>
                    <a:pt x="1399745" y="760863"/>
                    <a:pt x="1401511" y="752030"/>
                  </a:cubicBezTo>
                  <a:cubicBezTo>
                    <a:pt x="1404359" y="737787"/>
                    <a:pt x="1406533" y="723392"/>
                    <a:pt x="1410056" y="709301"/>
                  </a:cubicBezTo>
                  <a:cubicBezTo>
                    <a:pt x="1412241" y="700562"/>
                    <a:pt x="1416127" y="692325"/>
                    <a:pt x="1418602" y="683663"/>
                  </a:cubicBezTo>
                  <a:cubicBezTo>
                    <a:pt x="1421829" y="672370"/>
                    <a:pt x="1423773" y="660730"/>
                    <a:pt x="1427148" y="649480"/>
                  </a:cubicBezTo>
                  <a:cubicBezTo>
                    <a:pt x="1432325" y="632224"/>
                    <a:pt x="1439871" y="615683"/>
                    <a:pt x="1444240" y="598205"/>
                  </a:cubicBezTo>
                  <a:cubicBezTo>
                    <a:pt x="1447088" y="586811"/>
                    <a:pt x="1449410" y="575272"/>
                    <a:pt x="1452785" y="564022"/>
                  </a:cubicBezTo>
                  <a:cubicBezTo>
                    <a:pt x="1457962" y="546766"/>
                    <a:pt x="1464180" y="529839"/>
                    <a:pt x="1469877" y="512747"/>
                  </a:cubicBezTo>
                  <a:cubicBezTo>
                    <a:pt x="1472726" y="504201"/>
                    <a:pt x="1476238" y="495849"/>
                    <a:pt x="1478423" y="487110"/>
                  </a:cubicBezTo>
                  <a:cubicBezTo>
                    <a:pt x="1481272" y="475716"/>
                    <a:pt x="1483594" y="464177"/>
                    <a:pt x="1486969" y="452927"/>
                  </a:cubicBezTo>
                  <a:cubicBezTo>
                    <a:pt x="1492146" y="435671"/>
                    <a:pt x="1500527" y="419318"/>
                    <a:pt x="1504060" y="401652"/>
                  </a:cubicBezTo>
                  <a:cubicBezTo>
                    <a:pt x="1509757" y="373166"/>
                    <a:pt x="1514106" y="344377"/>
                    <a:pt x="1521152" y="316194"/>
                  </a:cubicBezTo>
                  <a:cubicBezTo>
                    <a:pt x="1524001" y="304800"/>
                    <a:pt x="1527597" y="293567"/>
                    <a:pt x="1529698" y="282011"/>
                  </a:cubicBezTo>
                  <a:cubicBezTo>
                    <a:pt x="1547105" y="186270"/>
                    <a:pt x="1538243" y="161070"/>
                    <a:pt x="1538243" y="34183"/>
                  </a:cubicBezTo>
                </a:path>
              </a:pathLst>
            </a:custGeom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da-DK"/>
            </a:p>
          </p:txBody>
        </p:sp>
        <p:cxnSp>
          <p:nvCxnSpPr>
            <p:cNvPr id="7" name="Lige forbindelse 6"/>
            <p:cNvCxnSpPr/>
            <p:nvPr/>
          </p:nvCxnSpPr>
          <p:spPr>
            <a:xfrm>
              <a:off x="3429001" y="4429796"/>
              <a:ext cx="1499830" cy="0"/>
            </a:xfrm>
            <a:prstGeom prst="line">
              <a:avLst/>
            </a:prstGeom>
            <a:ln w="4762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Cylinder 10"/>
          <p:cNvSpPr/>
          <p:nvPr/>
        </p:nvSpPr>
        <p:spPr>
          <a:xfrm>
            <a:off x="5214938" y="2357438"/>
            <a:ext cx="1785937" cy="2143125"/>
          </a:xfrm>
          <a:prstGeom prst="ca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a-DK" dirty="0"/>
              <a:t>A</a:t>
            </a:r>
          </a:p>
        </p:txBody>
      </p:sp>
      <p:cxnSp>
        <p:nvCxnSpPr>
          <p:cNvPr id="19461" name="Lige pilforbindelse 13"/>
          <p:cNvCxnSpPr>
            <a:cxnSpLocks noChangeShapeType="1"/>
          </p:cNvCxnSpPr>
          <p:nvPr/>
        </p:nvCxnSpPr>
        <p:spPr bwMode="auto">
          <a:xfrm rot="5400000" flipH="1" flipV="1">
            <a:off x="6537325" y="3535363"/>
            <a:ext cx="1785937" cy="1588"/>
          </a:xfrm>
          <a:prstGeom prst="straightConnector1">
            <a:avLst/>
          </a:prstGeom>
          <a:noFill/>
          <a:ln w="57150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19462" name="Tekstboks 15"/>
          <p:cNvSpPr txBox="1">
            <a:spLocks noChangeArrowheads="1"/>
          </p:cNvSpPr>
          <p:nvPr/>
        </p:nvSpPr>
        <p:spPr bwMode="auto">
          <a:xfrm>
            <a:off x="5214938" y="4714875"/>
            <a:ext cx="1997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>
                <a:solidFill>
                  <a:schemeClr val="bg1"/>
                </a:solidFill>
                <a:latin typeface="Arial" charset="0"/>
                <a:cs typeface="Arial" charset="0"/>
              </a:rPr>
              <a:t>Areal= r</a:t>
            </a:r>
            <a:r>
              <a:rPr lang="da-DK" baseline="30000">
                <a:solidFill>
                  <a:schemeClr val="bg1"/>
                </a:solidFill>
                <a:latin typeface="Arial" charset="0"/>
                <a:cs typeface="Arial" charset="0"/>
              </a:rPr>
              <a:t>2</a:t>
            </a:r>
            <a:r>
              <a:rPr lang="da-DK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a-DK">
                <a:solidFill>
                  <a:schemeClr val="bg1"/>
                </a:solidFill>
                <a:latin typeface="Wingdings" pitchFamily="2" charset="2"/>
                <a:sym typeface="Wingdings" pitchFamily="2" charset="2"/>
              </a:rPr>
              <a:t></a:t>
            </a:r>
            <a:r>
              <a:rPr lang="da-DK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l-GR">
                <a:solidFill>
                  <a:schemeClr val="bg1"/>
                </a:solidFill>
                <a:latin typeface="Arial" charset="0"/>
                <a:cs typeface="Arial" charset="0"/>
              </a:rPr>
              <a:t>π</a:t>
            </a:r>
            <a:endParaRPr lang="da-DK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Kombinationstegning 19"/>
          <p:cNvSpPr/>
          <p:nvPr/>
        </p:nvSpPr>
        <p:spPr>
          <a:xfrm>
            <a:off x="5230813" y="4102100"/>
            <a:ext cx="1743075" cy="196850"/>
          </a:xfrm>
          <a:custGeom>
            <a:avLst/>
            <a:gdLst>
              <a:gd name="connsiteX0" fmla="*/ 0 w 1743342"/>
              <a:gd name="connsiteY0" fmla="*/ 188008 h 196554"/>
              <a:gd name="connsiteX1" fmla="*/ 59821 w 1743342"/>
              <a:gd name="connsiteY1" fmla="*/ 145279 h 196554"/>
              <a:gd name="connsiteX2" fmla="*/ 85458 w 1743342"/>
              <a:gd name="connsiteY2" fmla="*/ 136733 h 196554"/>
              <a:gd name="connsiteX3" fmla="*/ 111095 w 1743342"/>
              <a:gd name="connsiteY3" fmla="*/ 119641 h 196554"/>
              <a:gd name="connsiteX4" fmla="*/ 230737 w 1743342"/>
              <a:gd name="connsiteY4" fmla="*/ 102550 h 196554"/>
              <a:gd name="connsiteX5" fmla="*/ 290557 w 1743342"/>
              <a:gd name="connsiteY5" fmla="*/ 85458 h 196554"/>
              <a:gd name="connsiteX6" fmla="*/ 333286 w 1743342"/>
              <a:gd name="connsiteY6" fmla="*/ 76912 h 196554"/>
              <a:gd name="connsiteX7" fmla="*/ 358924 w 1743342"/>
              <a:gd name="connsiteY7" fmla="*/ 68367 h 196554"/>
              <a:gd name="connsiteX8" fmla="*/ 401653 w 1743342"/>
              <a:gd name="connsiteY8" fmla="*/ 59821 h 196554"/>
              <a:gd name="connsiteX9" fmla="*/ 470019 w 1743342"/>
              <a:gd name="connsiteY9" fmla="*/ 42729 h 196554"/>
              <a:gd name="connsiteX10" fmla="*/ 504202 w 1743342"/>
              <a:gd name="connsiteY10" fmla="*/ 34183 h 196554"/>
              <a:gd name="connsiteX11" fmla="*/ 529839 w 1743342"/>
              <a:gd name="connsiteY11" fmla="*/ 25638 h 196554"/>
              <a:gd name="connsiteX12" fmla="*/ 564023 w 1743342"/>
              <a:gd name="connsiteY12" fmla="*/ 17092 h 196554"/>
              <a:gd name="connsiteX13" fmla="*/ 666572 w 1743342"/>
              <a:gd name="connsiteY13" fmla="*/ 0 h 196554"/>
              <a:gd name="connsiteX14" fmla="*/ 1008404 w 1743342"/>
              <a:gd name="connsiteY14" fmla="*/ 8546 h 196554"/>
              <a:gd name="connsiteX15" fmla="*/ 1222049 w 1743342"/>
              <a:gd name="connsiteY15" fmla="*/ 25638 h 196554"/>
              <a:gd name="connsiteX16" fmla="*/ 1273324 w 1743342"/>
              <a:gd name="connsiteY16" fmla="*/ 34183 h 196554"/>
              <a:gd name="connsiteX17" fmla="*/ 1350236 w 1743342"/>
              <a:gd name="connsiteY17" fmla="*/ 51275 h 196554"/>
              <a:gd name="connsiteX18" fmla="*/ 1418602 w 1743342"/>
              <a:gd name="connsiteY18" fmla="*/ 68367 h 196554"/>
              <a:gd name="connsiteX19" fmla="*/ 1461331 w 1743342"/>
              <a:gd name="connsiteY19" fmla="*/ 76912 h 196554"/>
              <a:gd name="connsiteX20" fmla="*/ 1495514 w 1743342"/>
              <a:gd name="connsiteY20" fmla="*/ 85458 h 196554"/>
              <a:gd name="connsiteX21" fmla="*/ 1555335 w 1743342"/>
              <a:gd name="connsiteY21" fmla="*/ 94004 h 196554"/>
              <a:gd name="connsiteX22" fmla="*/ 1606610 w 1743342"/>
              <a:gd name="connsiteY22" fmla="*/ 111096 h 196554"/>
              <a:gd name="connsiteX23" fmla="*/ 1632247 w 1743342"/>
              <a:gd name="connsiteY23" fmla="*/ 119641 h 196554"/>
              <a:gd name="connsiteX24" fmla="*/ 1683522 w 1743342"/>
              <a:gd name="connsiteY24" fmla="*/ 128187 h 196554"/>
              <a:gd name="connsiteX25" fmla="*/ 1709159 w 1743342"/>
              <a:gd name="connsiteY25" fmla="*/ 136733 h 196554"/>
              <a:gd name="connsiteX26" fmla="*/ 1734796 w 1743342"/>
              <a:gd name="connsiteY26" fmla="*/ 188008 h 196554"/>
              <a:gd name="connsiteX27" fmla="*/ 1743342 w 1743342"/>
              <a:gd name="connsiteY27" fmla="*/ 196554 h 196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43342" h="196554">
                <a:moveTo>
                  <a:pt x="0" y="188008"/>
                </a:moveTo>
                <a:cubicBezTo>
                  <a:pt x="7751" y="182194"/>
                  <a:pt x="47317" y="151531"/>
                  <a:pt x="59821" y="145279"/>
                </a:cubicBezTo>
                <a:cubicBezTo>
                  <a:pt x="67878" y="141251"/>
                  <a:pt x="77401" y="140762"/>
                  <a:pt x="85458" y="136733"/>
                </a:cubicBezTo>
                <a:cubicBezTo>
                  <a:pt x="94644" y="132140"/>
                  <a:pt x="101655" y="123687"/>
                  <a:pt x="111095" y="119641"/>
                </a:cubicBezTo>
                <a:cubicBezTo>
                  <a:pt x="139375" y="107521"/>
                  <a:pt x="215678" y="104056"/>
                  <a:pt x="230737" y="102550"/>
                </a:cubicBezTo>
                <a:cubicBezTo>
                  <a:pt x="259286" y="93033"/>
                  <a:pt x="258365" y="92612"/>
                  <a:pt x="290557" y="85458"/>
                </a:cubicBezTo>
                <a:cubicBezTo>
                  <a:pt x="304736" y="82307"/>
                  <a:pt x="319195" y="80435"/>
                  <a:pt x="333286" y="76912"/>
                </a:cubicBezTo>
                <a:cubicBezTo>
                  <a:pt x="342025" y="74727"/>
                  <a:pt x="350185" y="70552"/>
                  <a:pt x="358924" y="68367"/>
                </a:cubicBezTo>
                <a:cubicBezTo>
                  <a:pt x="373015" y="64844"/>
                  <a:pt x="387500" y="63087"/>
                  <a:pt x="401653" y="59821"/>
                </a:cubicBezTo>
                <a:cubicBezTo>
                  <a:pt x="424541" y="54539"/>
                  <a:pt x="447230" y="48426"/>
                  <a:pt x="470019" y="42729"/>
                </a:cubicBezTo>
                <a:cubicBezTo>
                  <a:pt x="481413" y="39880"/>
                  <a:pt x="493060" y="37897"/>
                  <a:pt x="504202" y="34183"/>
                </a:cubicBezTo>
                <a:cubicBezTo>
                  <a:pt x="512748" y="31335"/>
                  <a:pt x="521178" y="28113"/>
                  <a:pt x="529839" y="25638"/>
                </a:cubicBezTo>
                <a:cubicBezTo>
                  <a:pt x="541132" y="22411"/>
                  <a:pt x="552479" y="19257"/>
                  <a:pt x="564023" y="17092"/>
                </a:cubicBezTo>
                <a:cubicBezTo>
                  <a:pt x="598084" y="10705"/>
                  <a:pt x="666572" y="0"/>
                  <a:pt x="666572" y="0"/>
                </a:cubicBezTo>
                <a:lnTo>
                  <a:pt x="1008404" y="8546"/>
                </a:lnTo>
                <a:cubicBezTo>
                  <a:pt x="1077022" y="10997"/>
                  <a:pt x="1152767" y="16401"/>
                  <a:pt x="1222049" y="25638"/>
                </a:cubicBezTo>
                <a:cubicBezTo>
                  <a:pt x="1239224" y="27928"/>
                  <a:pt x="1256232" y="31335"/>
                  <a:pt x="1273324" y="34183"/>
                </a:cubicBezTo>
                <a:cubicBezTo>
                  <a:pt x="1327909" y="52379"/>
                  <a:pt x="1266012" y="33227"/>
                  <a:pt x="1350236" y="51275"/>
                </a:cubicBezTo>
                <a:cubicBezTo>
                  <a:pt x="1373205" y="56197"/>
                  <a:pt x="1395568" y="63761"/>
                  <a:pt x="1418602" y="68367"/>
                </a:cubicBezTo>
                <a:cubicBezTo>
                  <a:pt x="1432845" y="71215"/>
                  <a:pt x="1447152" y="73761"/>
                  <a:pt x="1461331" y="76912"/>
                </a:cubicBezTo>
                <a:cubicBezTo>
                  <a:pt x="1472796" y="79460"/>
                  <a:pt x="1483958" y="83357"/>
                  <a:pt x="1495514" y="85458"/>
                </a:cubicBezTo>
                <a:cubicBezTo>
                  <a:pt x="1515332" y="89061"/>
                  <a:pt x="1535395" y="91155"/>
                  <a:pt x="1555335" y="94004"/>
                </a:cubicBezTo>
                <a:lnTo>
                  <a:pt x="1606610" y="111096"/>
                </a:lnTo>
                <a:cubicBezTo>
                  <a:pt x="1615156" y="113945"/>
                  <a:pt x="1623362" y="118160"/>
                  <a:pt x="1632247" y="119641"/>
                </a:cubicBezTo>
                <a:lnTo>
                  <a:pt x="1683522" y="128187"/>
                </a:lnTo>
                <a:cubicBezTo>
                  <a:pt x="1692068" y="131036"/>
                  <a:pt x="1702125" y="131106"/>
                  <a:pt x="1709159" y="136733"/>
                </a:cubicBezTo>
                <a:cubicBezTo>
                  <a:pt x="1729571" y="153063"/>
                  <a:pt x="1724474" y="167363"/>
                  <a:pt x="1734796" y="188008"/>
                </a:cubicBezTo>
                <a:cubicBezTo>
                  <a:pt x="1736598" y="191611"/>
                  <a:pt x="1740493" y="193705"/>
                  <a:pt x="1743342" y="196554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19464" name="Tekstboks 20"/>
          <p:cNvSpPr txBox="1">
            <a:spLocks noChangeArrowheads="1"/>
          </p:cNvSpPr>
          <p:nvPr/>
        </p:nvSpPr>
        <p:spPr bwMode="auto">
          <a:xfrm>
            <a:off x="7715250" y="3500438"/>
            <a:ext cx="857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>
                <a:solidFill>
                  <a:schemeClr val="bg1"/>
                </a:solidFill>
                <a:latin typeface="Arial" charset="0"/>
                <a:cs typeface="Arial" charset="0"/>
              </a:rPr>
              <a:t>VTI</a:t>
            </a:r>
          </a:p>
        </p:txBody>
      </p:sp>
      <p:sp>
        <p:nvSpPr>
          <p:cNvPr id="19465" name="Tekstboks 21"/>
          <p:cNvSpPr txBox="1">
            <a:spLocks noChangeArrowheads="1"/>
          </p:cNvSpPr>
          <p:nvPr/>
        </p:nvSpPr>
        <p:spPr bwMode="auto">
          <a:xfrm>
            <a:off x="2500313" y="5572125"/>
            <a:ext cx="50736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>
                <a:solidFill>
                  <a:schemeClr val="bg1"/>
                </a:solidFill>
                <a:latin typeface="Arial" charset="0"/>
                <a:cs typeface="Arial" charset="0"/>
              </a:rPr>
              <a:t>Slagvolumen = Areal </a:t>
            </a:r>
            <a:r>
              <a:rPr lang="da-DK">
                <a:solidFill>
                  <a:schemeClr val="bg1"/>
                </a:solidFill>
                <a:latin typeface="Wingdings" pitchFamily="2" charset="2"/>
                <a:sym typeface="Wingdings" pitchFamily="2" charset="2"/>
              </a:rPr>
              <a:t></a:t>
            </a:r>
            <a:r>
              <a:rPr lang="da-DK">
                <a:solidFill>
                  <a:schemeClr val="bg1"/>
                </a:solidFill>
                <a:latin typeface="Arial" charset="0"/>
                <a:cs typeface="Arial" charset="0"/>
              </a:rPr>
              <a:t> VTI</a:t>
            </a:r>
          </a:p>
          <a:p>
            <a:r>
              <a:rPr lang="da-DK">
                <a:solidFill>
                  <a:schemeClr val="bg1"/>
                </a:solidFill>
                <a:latin typeface="Arial" charset="0"/>
                <a:cs typeface="Arial" charset="0"/>
              </a:rPr>
              <a:t>Cardiac output = Slagvolumen </a:t>
            </a:r>
            <a:r>
              <a:rPr lang="da-DK">
                <a:solidFill>
                  <a:schemeClr val="bg1"/>
                </a:solidFill>
                <a:latin typeface="Wingdings" pitchFamily="2" charset="2"/>
                <a:sym typeface="Wingdings" pitchFamily="2" charset="2"/>
              </a:rPr>
              <a:t></a:t>
            </a:r>
            <a:r>
              <a:rPr lang="da-DK">
                <a:solidFill>
                  <a:schemeClr val="bg1"/>
                </a:solidFill>
                <a:latin typeface="Arial" charset="0"/>
                <a:cs typeface="Arial" charset="0"/>
              </a:rPr>
              <a:t> HR</a:t>
            </a:r>
          </a:p>
        </p:txBody>
      </p:sp>
      <p:sp>
        <p:nvSpPr>
          <p:cNvPr id="19466" name="Slide Number Placeholder 12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E23A6DA-6596-4524-BCC5-2F1FD4AE1B0F}" type="slidenum">
              <a:rPr lang="da-DK"/>
              <a:pPr/>
              <a:t>11</a:t>
            </a:fld>
            <a:endParaRPr lang="da-DK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5"/>
          <p:cNvGrpSpPr>
            <a:grpSpLocks/>
          </p:cNvGrpSpPr>
          <p:nvPr/>
        </p:nvGrpSpPr>
        <p:grpSpPr bwMode="auto">
          <a:xfrm>
            <a:off x="1735138" y="806450"/>
            <a:ext cx="4572000" cy="5167313"/>
            <a:chOff x="0" y="0"/>
            <a:chExt cx="2880" cy="3255"/>
          </a:xfrm>
        </p:grpSpPr>
        <p:sp>
          <p:nvSpPr>
            <p:cNvPr id="15369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288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370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3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da-DK" sz="600">
                  <a:latin typeface="Arial" charset="0"/>
                  <a:cs typeface="Arial" charset="0"/>
                </a:rPr>
                <a:t>  </a:t>
              </a:r>
              <a:r>
                <a:rPr lang="da-DK" sz="32700">
                  <a:latin typeface="Arial" charset="0"/>
                  <a:cs typeface="Arial" charset="0"/>
                </a:rPr>
                <a:t> </a:t>
              </a:r>
              <a:r>
                <a:rPr lang="da-DK" sz="600">
                  <a:latin typeface="Arial" charset="0"/>
                  <a:cs typeface="Arial" charset="0"/>
                </a:rPr>
  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  </a:r>
            </a:p>
          </p:txBody>
        </p:sp>
      </p:grpSp>
      <p:pic>
        <p:nvPicPr>
          <p:cNvPr id="15363" name="Picture 4" descr="D:\resource\imag1024\kapitel2\fig2-1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50" y="1700213"/>
            <a:ext cx="3852863" cy="360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ktangel 5"/>
          <p:cNvSpPr>
            <a:spLocks noChangeArrowheads="1"/>
          </p:cNvSpPr>
          <p:nvPr/>
        </p:nvSpPr>
        <p:spPr bwMode="auto">
          <a:xfrm>
            <a:off x="179388" y="855663"/>
            <a:ext cx="89376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2000" b="1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Continuous</a:t>
            </a:r>
            <a:r>
              <a:rPr lang="da-DK" sz="20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a-DK" sz="2000" b="1" dirty="0" err="1">
                <a:solidFill>
                  <a:schemeClr val="bg1"/>
                </a:solidFill>
                <a:latin typeface="Arial" charset="0"/>
                <a:cs typeface="Arial" charset="0"/>
              </a:rPr>
              <a:t>Wave</a:t>
            </a:r>
            <a:r>
              <a:rPr lang="da-DK" sz="2000" b="1" dirty="0">
                <a:solidFill>
                  <a:schemeClr val="bg1"/>
                </a:solidFill>
                <a:latin typeface="Arial" charset="0"/>
                <a:cs typeface="Arial" charset="0"/>
              </a:rPr>
              <a:t>  </a:t>
            </a:r>
            <a:r>
              <a:rPr lang="da-DK" sz="2000" b="1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Doppler</a:t>
            </a:r>
            <a:r>
              <a:rPr lang="da-DK" sz="20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  </a:t>
            </a:r>
            <a:r>
              <a:rPr lang="da-DK" sz="2000" b="1" dirty="0">
                <a:solidFill>
                  <a:schemeClr val="bg1"/>
                </a:solidFill>
                <a:latin typeface="Arial" charset="0"/>
                <a:cs typeface="Arial" charset="0"/>
              </a:rPr>
              <a:t>	     	      </a:t>
            </a:r>
            <a:r>
              <a:rPr lang="da-DK" sz="2000" b="1" dirty="0" err="1">
                <a:solidFill>
                  <a:schemeClr val="bg1"/>
                </a:solidFill>
                <a:latin typeface="Arial" charset="0"/>
                <a:cs typeface="Arial" charset="0"/>
              </a:rPr>
              <a:t>Pulsed</a:t>
            </a:r>
            <a:r>
              <a:rPr lang="da-DK" sz="2000" b="1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a-DK" sz="2000" b="1" dirty="0" err="1">
                <a:solidFill>
                  <a:schemeClr val="bg1"/>
                </a:solidFill>
                <a:latin typeface="Arial" charset="0"/>
                <a:cs typeface="Arial" charset="0"/>
              </a:rPr>
              <a:t>Wave</a:t>
            </a:r>
            <a:r>
              <a:rPr lang="da-DK" sz="2000" b="1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a-DK" sz="2000" b="1" dirty="0" err="1">
                <a:solidFill>
                  <a:schemeClr val="bg1"/>
                </a:solidFill>
                <a:latin typeface="Arial" charset="0"/>
                <a:cs typeface="Arial" charset="0"/>
              </a:rPr>
              <a:t>Doppler</a:t>
            </a:r>
            <a:r>
              <a:rPr lang="da-DK" sz="2000" b="1" dirty="0">
                <a:solidFill>
                  <a:schemeClr val="bg1"/>
                </a:solidFill>
                <a:latin typeface="Arial" charset="0"/>
                <a:cs typeface="Arial" charset="0"/>
              </a:rPr>
              <a:t>  </a:t>
            </a:r>
          </a:p>
          <a:p>
            <a:r>
              <a:rPr lang="da-DK" sz="2000" dirty="0">
                <a:solidFill>
                  <a:schemeClr val="bg1"/>
                </a:solidFill>
                <a:latin typeface="Arial" charset="0"/>
                <a:cs typeface="Arial" charset="0"/>
              </a:rPr>
              <a:t>Ultralyd udsendes kontinuerligt         Ultralyd udsendes i </a:t>
            </a:r>
            <a:r>
              <a:rPr lang="ja-JP" altLang="da-DK" sz="2000" dirty="0">
                <a:solidFill>
                  <a:schemeClr val="bg1"/>
                </a:solidFill>
                <a:latin typeface="Arial" charset="0"/>
                <a:cs typeface="Arial" charset="0"/>
              </a:rPr>
              <a:t>’</a:t>
            </a:r>
            <a:r>
              <a:rPr lang="da-DK" altLang="ja-JP" sz="2000" dirty="0">
                <a:solidFill>
                  <a:schemeClr val="bg1"/>
                </a:solidFill>
                <a:latin typeface="Arial" charset="0"/>
                <a:cs typeface="Arial" charset="0"/>
              </a:rPr>
              <a:t>impulstog</a:t>
            </a:r>
            <a:r>
              <a:rPr lang="ja-JP" altLang="da-DK" sz="2000" dirty="0">
                <a:solidFill>
                  <a:schemeClr val="bg1"/>
                </a:solidFill>
                <a:latin typeface="Arial" charset="0"/>
                <a:cs typeface="Arial" charset="0"/>
              </a:rPr>
              <a:t>’</a:t>
            </a:r>
            <a:r>
              <a:rPr lang="da-DK" altLang="ja-JP" sz="2000" dirty="0">
                <a:solidFill>
                  <a:schemeClr val="bg1"/>
                </a:solidFill>
                <a:latin typeface="Arial" charset="0"/>
                <a:cs typeface="Arial" charset="0"/>
              </a:rPr>
              <a:t> (</a:t>
            </a:r>
            <a:r>
              <a:rPr lang="da-DK" altLang="ja-JP" sz="2000" dirty="0" err="1">
                <a:solidFill>
                  <a:schemeClr val="bg1"/>
                </a:solidFill>
                <a:latin typeface="Arial" charset="0"/>
                <a:cs typeface="Arial" charset="0"/>
              </a:rPr>
              <a:t>pulsed</a:t>
            </a:r>
            <a:r>
              <a:rPr lang="da-DK" altLang="ja-JP" sz="2000" dirty="0">
                <a:solidFill>
                  <a:schemeClr val="bg1"/>
                </a:solidFill>
                <a:latin typeface="Arial" charset="0"/>
                <a:cs typeface="Arial" charset="0"/>
              </a:rPr>
              <a:t>)</a:t>
            </a:r>
            <a:endParaRPr lang="da-DK" sz="20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5365" name="Rektangel 6"/>
          <p:cNvSpPr>
            <a:spLocks noChangeArrowheads="1"/>
          </p:cNvSpPr>
          <p:nvPr/>
        </p:nvSpPr>
        <p:spPr bwMode="auto">
          <a:xfrm>
            <a:off x="179388" y="5445125"/>
            <a:ext cx="89646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2000" dirty="0">
                <a:solidFill>
                  <a:schemeClr val="bg1"/>
                </a:solidFill>
                <a:latin typeface="Arial" charset="0"/>
                <a:cs typeface="Arial" charset="0"/>
              </a:rPr>
              <a:t>CW måler hastighed		      PW måler hastighed			</a:t>
            </a:r>
          </a:p>
          <a:p>
            <a:r>
              <a:rPr lang="da-DK" sz="2000" dirty="0">
                <a:solidFill>
                  <a:schemeClr val="bg1"/>
                </a:solidFill>
                <a:latin typeface="Arial" charset="0"/>
                <a:cs typeface="Arial" charset="0"/>
              </a:rPr>
              <a:t>+ høje og lave hastigheder	      -  kun lave hastigheder </a:t>
            </a:r>
          </a:p>
          <a:p>
            <a:r>
              <a:rPr lang="da-DK" sz="2000" dirty="0">
                <a:solidFill>
                  <a:schemeClr val="bg1"/>
                </a:solidFill>
                <a:latin typeface="Arial" charset="0"/>
                <a:cs typeface="Arial" charset="0"/>
              </a:rPr>
              <a:t>-  ukendt lokalisation		      + i bestemt lokalisation (sample </a:t>
            </a:r>
            <a:r>
              <a:rPr lang="da-DK" sz="2000" dirty="0" err="1">
                <a:solidFill>
                  <a:schemeClr val="bg1"/>
                </a:solidFill>
                <a:latin typeface="Arial" charset="0"/>
                <a:cs typeface="Arial" charset="0"/>
              </a:rPr>
              <a:t>volume</a:t>
            </a:r>
            <a:r>
              <a:rPr lang="da-DK" sz="2000" dirty="0">
                <a:solidFill>
                  <a:schemeClr val="bg1"/>
                </a:solidFill>
                <a:latin typeface="Arial" charset="0"/>
                <a:cs typeface="Arial" charset="0"/>
              </a:rPr>
              <a:t>)</a:t>
            </a:r>
            <a:endParaRPr lang="da-DK" sz="2000" dirty="0">
              <a:solidFill>
                <a:schemeClr val="bg1"/>
              </a:solidFill>
            </a:endParaRPr>
          </a:p>
        </p:txBody>
      </p: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356100" y="1700213"/>
            <a:ext cx="3635375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Slide Number Placeholder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3168974-7A5B-4BEE-8924-E41D9E7D6DB4}" type="slidenum">
              <a:rPr lang="da-DK"/>
              <a:pPr/>
              <a:t>12</a:t>
            </a:fld>
            <a:endParaRPr lang="da-D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588" y="2362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467544" y="980728"/>
            <a:ext cx="8467725" cy="403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Ved PW-</a:t>
            </a:r>
            <a:r>
              <a:rPr lang="da-DK" sz="1800" dirty="0" err="1">
                <a:solidFill>
                  <a:schemeClr val="bg1"/>
                </a:solidFill>
                <a:latin typeface="Arial" charset="0"/>
                <a:cs typeface="Arial" charset="0"/>
              </a:rPr>
              <a:t>Doppler</a:t>
            </a:r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 udsendes impulstogene et bestemt antal gange per sekund </a:t>
            </a:r>
          </a:p>
          <a:p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	=  </a:t>
            </a:r>
            <a:r>
              <a:rPr lang="da-DK" sz="1800" b="1" dirty="0">
                <a:solidFill>
                  <a:schemeClr val="bg1"/>
                </a:solidFill>
                <a:latin typeface="Arial" charset="0"/>
                <a:cs typeface="Arial" charset="0"/>
              </a:rPr>
              <a:t>puls-repetitions-frekvensen (PRF). </a:t>
            </a:r>
          </a:p>
          <a:p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r>
              <a:rPr lang="da-DK" sz="18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Krav ved PW-</a:t>
            </a:r>
            <a:r>
              <a:rPr lang="da-DK" sz="1800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Doppler</a:t>
            </a:r>
            <a:r>
              <a:rPr lang="da-DK" sz="18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: Impulstoget </a:t>
            </a:r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skal være reflekteret til transduceren før et nyt udsendes</a:t>
            </a:r>
            <a:r>
              <a:rPr lang="da-DK" sz="1800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.</a:t>
            </a:r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Hvis reflektoren har høje hastigheder (&gt; 1.5-2 m/s) ændres den returnerede frekvens så meget at apparatet ikke kan genkende den udsendte impuls. </a:t>
            </a:r>
          </a:p>
          <a:p>
            <a:pPr lvl="4">
              <a:buFont typeface="Symbol" pitchFamily="18" charset="2"/>
              <a:buChar char="Þ"/>
            </a:pPr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 apparatet opfatter de returnerede impulser forkert</a:t>
            </a:r>
          </a:p>
          <a:p>
            <a:pPr lvl="4">
              <a:buFont typeface="Symbol" pitchFamily="18" charset="2"/>
              <a:buChar char="Þ"/>
            </a:pPr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 apparatet fejlberegner hastighederne</a:t>
            </a:r>
          </a:p>
          <a:p>
            <a:pPr lvl="4">
              <a:buFont typeface="Symbol" pitchFamily="18" charset="2"/>
              <a:buChar char="Þ"/>
            </a:pPr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 vi ser </a:t>
            </a:r>
            <a:r>
              <a:rPr lang="da-DK" sz="1800" dirty="0" err="1">
                <a:solidFill>
                  <a:schemeClr val="bg1"/>
                </a:solidFill>
                <a:latin typeface="Arial" charset="0"/>
                <a:cs typeface="Arial" charset="0"/>
              </a:rPr>
              <a:t>aliasering</a:t>
            </a:r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	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1588" y="304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09" name="Tekstboks 5"/>
          <p:cNvSpPr txBox="1">
            <a:spLocks noChangeArrowheads="1"/>
          </p:cNvSpPr>
          <p:nvPr/>
        </p:nvSpPr>
        <p:spPr bwMode="auto">
          <a:xfrm>
            <a:off x="611188" y="516126"/>
            <a:ext cx="56181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2800" b="1" dirty="0" err="1">
                <a:solidFill>
                  <a:srgbClr val="F9B268"/>
                </a:solidFill>
                <a:latin typeface="Arial" charset="0"/>
                <a:cs typeface="Arial" charset="0"/>
              </a:rPr>
              <a:t>Aliasering</a:t>
            </a:r>
            <a:r>
              <a:rPr lang="da-DK" sz="2800" b="1" dirty="0">
                <a:solidFill>
                  <a:srgbClr val="F9B268"/>
                </a:solidFill>
                <a:latin typeface="Arial" charset="0"/>
                <a:cs typeface="Arial" charset="0"/>
              </a:rPr>
              <a:t> ved høje hastigheder</a:t>
            </a:r>
          </a:p>
        </p:txBody>
      </p:sp>
      <p:pic>
        <p:nvPicPr>
          <p:cNvPr id="21510" name="Picture 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19250" y="4076700"/>
            <a:ext cx="240982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6" descr="http://www.ekkokardiografi.dk/images/pisa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03800" y="4048125"/>
            <a:ext cx="2376488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2" name="Rektangel 8"/>
          <p:cNvSpPr>
            <a:spLocks noChangeArrowheads="1"/>
          </p:cNvSpPr>
          <p:nvPr/>
        </p:nvSpPr>
        <p:spPr bwMode="auto">
          <a:xfrm>
            <a:off x="250825" y="4868863"/>
            <a:ext cx="2736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800"/>
          </a:p>
        </p:txBody>
      </p:sp>
      <p:sp>
        <p:nvSpPr>
          <p:cNvPr id="21513" name="Slide Number Placeholder 8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5FEDCB2-D8CC-4245-9679-98C67DAD197E}" type="slidenum">
              <a:rPr lang="da-DK"/>
              <a:pPr/>
              <a:t>13</a:t>
            </a:fld>
            <a:endParaRPr lang="da-D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588" y="2362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676275" y="1125538"/>
            <a:ext cx="8467725" cy="417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a-DK" sz="16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r>
              <a:rPr lang="da-DK" sz="1600" b="1" dirty="0">
                <a:solidFill>
                  <a:schemeClr val="bg1"/>
                </a:solidFill>
                <a:latin typeface="Arial" charset="0"/>
                <a:cs typeface="Arial" charset="0"/>
              </a:rPr>
              <a:t>Problem:</a:t>
            </a:r>
            <a:endParaRPr lang="da-DK" sz="16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En stor dybde medfører længere samlet rejsetid for impulstoget</a:t>
            </a:r>
          </a:p>
          <a:p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Apparatet kan ikke </a:t>
            </a:r>
            <a:r>
              <a:rPr lang="ja-JP" alt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’</a:t>
            </a:r>
            <a:r>
              <a:rPr lang="da-DK" altLang="ja-JP" sz="1600" dirty="0">
                <a:solidFill>
                  <a:schemeClr val="bg1"/>
                </a:solidFill>
                <a:latin typeface="Arial" charset="0"/>
                <a:cs typeface="Arial" charset="0"/>
              </a:rPr>
              <a:t>genkende</a:t>
            </a:r>
            <a:r>
              <a:rPr lang="ja-JP" alt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’</a:t>
            </a:r>
            <a:r>
              <a:rPr lang="da-DK" altLang="ja-JP" sz="1600" dirty="0">
                <a:solidFill>
                  <a:schemeClr val="bg1"/>
                </a:solidFill>
                <a:latin typeface="Arial" charset="0"/>
                <a:cs typeface="Arial" charset="0"/>
              </a:rPr>
              <a:t> impulstoget – og der opstår </a:t>
            </a:r>
            <a:r>
              <a:rPr lang="da-DK" altLang="ja-JP" sz="1600" dirty="0" err="1">
                <a:solidFill>
                  <a:schemeClr val="bg1"/>
                </a:solidFill>
                <a:latin typeface="Arial" charset="0"/>
                <a:cs typeface="Arial" charset="0"/>
              </a:rPr>
              <a:t>aliasering</a:t>
            </a:r>
            <a:endParaRPr lang="da-DK" altLang="ja-JP" sz="16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16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r>
              <a:rPr lang="da-DK" sz="1600" b="1" dirty="0">
                <a:solidFill>
                  <a:schemeClr val="bg1"/>
                </a:solidFill>
                <a:latin typeface="Arial" charset="0"/>
                <a:cs typeface="Arial" charset="0"/>
              </a:rPr>
              <a:t>Løsning: </a:t>
            </a:r>
          </a:p>
          <a:p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Giv længere tid mellem hver udsendt impuls (send færre impulser pr tid)</a:t>
            </a:r>
          </a:p>
          <a:p>
            <a:r>
              <a:rPr lang="da-DK" sz="1600" dirty="0" err="1">
                <a:solidFill>
                  <a:schemeClr val="bg1"/>
                </a:solidFill>
                <a:latin typeface="Arial" charset="0"/>
                <a:cs typeface="Arial" charset="0"/>
              </a:rPr>
              <a:t>dvs</a:t>
            </a:r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a-DK" sz="1600" b="1" dirty="0">
                <a:solidFill>
                  <a:schemeClr val="bg1"/>
                </a:solidFill>
                <a:latin typeface="Arial" charset="0"/>
                <a:cs typeface="Arial" charset="0"/>
              </a:rPr>
              <a:t>PRF må reduceres</a:t>
            </a:r>
            <a:endParaRPr lang="da-DK" sz="16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16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r>
              <a:rPr lang="da-DK" sz="1600" b="1" dirty="0" err="1">
                <a:solidFill>
                  <a:schemeClr val="bg1"/>
                </a:solidFill>
                <a:latin typeface="Arial" charset="0"/>
                <a:cs typeface="Arial" charset="0"/>
              </a:rPr>
              <a:t>Nyquist</a:t>
            </a:r>
            <a:r>
              <a:rPr lang="da-DK" sz="1600" b="1" dirty="0">
                <a:solidFill>
                  <a:schemeClr val="bg1"/>
                </a:solidFill>
                <a:latin typeface="Arial" charset="0"/>
                <a:cs typeface="Arial" charset="0"/>
              </a:rPr>
              <a:t>-tallet (PRF/2) </a:t>
            </a:r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er den øvre grænse for det </a:t>
            </a:r>
            <a:r>
              <a:rPr lang="da-DK" sz="1600" dirty="0" err="1">
                <a:solidFill>
                  <a:schemeClr val="bg1"/>
                </a:solidFill>
                <a:latin typeface="Arial" charset="0"/>
                <a:cs typeface="Arial" charset="0"/>
              </a:rPr>
              <a:t>Doppler</a:t>
            </a:r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-frekvensskifte, der kan måles.  Når </a:t>
            </a:r>
            <a:r>
              <a:rPr lang="da-DK" sz="1600" dirty="0" err="1">
                <a:solidFill>
                  <a:schemeClr val="bg1"/>
                </a:solidFill>
                <a:latin typeface="Arial" charset="0"/>
                <a:cs typeface="Arial" charset="0"/>
              </a:rPr>
              <a:t>Nyquist</a:t>
            </a:r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-tallet overskrides opstår der forvrængning </a:t>
            </a:r>
          </a:p>
          <a:p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("</a:t>
            </a:r>
            <a:r>
              <a:rPr lang="da-DK" sz="1600" dirty="0" err="1">
                <a:solidFill>
                  <a:schemeClr val="bg1"/>
                </a:solidFill>
                <a:latin typeface="Arial" charset="0"/>
                <a:cs typeface="Arial" charset="0"/>
              </a:rPr>
              <a:t>aliasering</a:t>
            </a:r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")  og max hastigheder kan ikke måles 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588" y="304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33" name="Tekstboks 5"/>
          <p:cNvSpPr txBox="1">
            <a:spLocks noChangeArrowheads="1"/>
          </p:cNvSpPr>
          <p:nvPr/>
        </p:nvSpPr>
        <p:spPr bwMode="auto">
          <a:xfrm>
            <a:off x="539750" y="620713"/>
            <a:ext cx="7694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2800" b="1">
                <a:solidFill>
                  <a:srgbClr val="F9B268"/>
                </a:solidFill>
                <a:latin typeface="Arial" charset="0"/>
                <a:cs typeface="Arial" charset="0"/>
              </a:rPr>
              <a:t>Aliasering ved måling af hastighed i dybden</a:t>
            </a:r>
          </a:p>
        </p:txBody>
      </p:sp>
      <p:sp>
        <p:nvSpPr>
          <p:cNvPr id="22536" name="Slide Number Placeholder 7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1080FAF-264C-41CF-8EB5-D6D7B0F7029F}" type="slidenum">
              <a:rPr lang="da-DK"/>
              <a:pPr/>
              <a:t>14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1588" y="1722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381000" y="520700"/>
            <a:ext cx="8305800" cy="341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da-DK" sz="2800" b="1" dirty="0">
                <a:solidFill>
                  <a:srgbClr val="F9B268"/>
                </a:solidFill>
                <a:latin typeface="Arial" charset="0"/>
                <a:cs typeface="Arial" charset="0"/>
              </a:rPr>
              <a:t>Farve (</a:t>
            </a:r>
            <a:r>
              <a:rPr lang="da-DK" sz="2800" b="1" dirty="0" err="1">
                <a:solidFill>
                  <a:srgbClr val="F9B268"/>
                </a:solidFill>
                <a:latin typeface="Arial" charset="0"/>
                <a:cs typeface="Arial" charset="0"/>
              </a:rPr>
              <a:t>Color</a:t>
            </a:r>
            <a:r>
              <a:rPr lang="da-DK" sz="2800" b="1" dirty="0">
                <a:solidFill>
                  <a:srgbClr val="F9B268"/>
                </a:solidFill>
                <a:latin typeface="Arial" charset="0"/>
                <a:cs typeface="Arial" charset="0"/>
              </a:rPr>
              <a:t>) </a:t>
            </a:r>
            <a:r>
              <a:rPr lang="da-DK" sz="2800" b="1" dirty="0" err="1">
                <a:solidFill>
                  <a:srgbClr val="F9B268"/>
                </a:solidFill>
                <a:latin typeface="Arial" charset="0"/>
                <a:cs typeface="Arial" charset="0"/>
              </a:rPr>
              <a:t>Doppler</a:t>
            </a:r>
            <a:r>
              <a:rPr lang="da-DK" sz="2800" b="1" dirty="0">
                <a:solidFill>
                  <a:srgbClr val="F9B268"/>
                </a:solidFill>
                <a:latin typeface="Arial" charset="0"/>
                <a:cs typeface="Arial" charset="0"/>
              </a:rPr>
              <a:t> </a:t>
            </a:r>
            <a:endParaRPr lang="da-DK" sz="1200" dirty="0">
              <a:solidFill>
                <a:srgbClr val="F9B268"/>
              </a:solidFill>
            </a:endParaRPr>
          </a:p>
          <a:p>
            <a:pPr eaLnBrk="0" hangingPunct="0"/>
            <a:endParaRPr lang="da-DK" sz="16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0" hangingPunct="0"/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Multiple små PW-</a:t>
            </a:r>
            <a:r>
              <a:rPr lang="da-DK" sz="1600" dirty="0" err="1">
                <a:solidFill>
                  <a:schemeClr val="bg1"/>
                </a:solidFill>
                <a:latin typeface="Arial" charset="0"/>
                <a:cs typeface="Arial" charset="0"/>
              </a:rPr>
              <a:t>Doppler</a:t>
            </a:r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 målepunkter lagt oven på et 2D billede. </a:t>
            </a:r>
          </a:p>
          <a:p>
            <a:pPr eaLnBrk="0" hangingPunct="0"/>
            <a:r>
              <a:rPr lang="da-DK" sz="1600" b="1" dirty="0">
                <a:solidFill>
                  <a:schemeClr val="bg1"/>
                </a:solidFill>
                <a:latin typeface="Arial" charset="0"/>
                <a:cs typeface="Arial" charset="0"/>
              </a:rPr>
              <a:t>Røde og blå</a:t>
            </a:r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 farver viser blodets bevægelsesretning i forhold til transduceren. </a:t>
            </a:r>
          </a:p>
          <a:p>
            <a:pPr eaLnBrk="0" hangingPunct="0"/>
            <a:endParaRPr lang="da-DK" sz="16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0" hangingPunct="0"/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Farveintensiteten afhænger af strømningshastigheden. </a:t>
            </a:r>
          </a:p>
          <a:p>
            <a:pPr eaLnBrk="0" hangingPunct="0"/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Ved</a:t>
            </a:r>
            <a:r>
              <a:rPr lang="da-DK" sz="1600" b="1" dirty="0">
                <a:solidFill>
                  <a:schemeClr val="bg1"/>
                </a:solidFill>
                <a:latin typeface="Arial" charset="0"/>
                <a:cs typeface="Arial" charset="0"/>
              </a:rPr>
              <a:t> turbulens </a:t>
            </a:r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iblandes gule og grønne farver. </a:t>
            </a:r>
          </a:p>
          <a:p>
            <a:pPr eaLnBrk="0" hangingPunct="0"/>
            <a:endParaRPr lang="da-DK" sz="16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0" hangingPunct="0"/>
            <a:r>
              <a:rPr lang="da-DK" sz="1600" b="1" dirty="0" err="1">
                <a:solidFill>
                  <a:schemeClr val="bg1"/>
                </a:solidFill>
                <a:latin typeface="Arial" charset="0"/>
                <a:cs typeface="Arial" charset="0"/>
              </a:rPr>
              <a:t>Aliasering</a:t>
            </a:r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 opstår lige som ved PW-</a:t>
            </a:r>
            <a:r>
              <a:rPr lang="da-DK" sz="1600" dirty="0" err="1">
                <a:solidFill>
                  <a:schemeClr val="bg1"/>
                </a:solidFill>
                <a:latin typeface="Arial" charset="0"/>
                <a:cs typeface="Arial" charset="0"/>
              </a:rPr>
              <a:t>Doppler</a:t>
            </a:r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 når </a:t>
            </a:r>
            <a:r>
              <a:rPr lang="da-DK" sz="1600" dirty="0" err="1">
                <a:solidFill>
                  <a:schemeClr val="bg1"/>
                </a:solidFill>
                <a:latin typeface="Arial" charset="0"/>
                <a:cs typeface="Arial" charset="0"/>
              </a:rPr>
              <a:t>Nyquist</a:t>
            </a:r>
            <a:r>
              <a:rPr lang="da-DK" sz="1600" dirty="0">
                <a:solidFill>
                  <a:schemeClr val="bg1"/>
                </a:solidFill>
                <a:latin typeface="Arial" charset="0"/>
                <a:cs typeface="Arial" charset="0"/>
              </a:rPr>
              <a:t>-tallet overskrides. Rødt skifter til blåt og omvendt.</a:t>
            </a:r>
            <a:endParaRPr lang="da-DK" sz="3600" dirty="0">
              <a:solidFill>
                <a:schemeClr val="bg1"/>
              </a:solidFill>
            </a:endParaRPr>
          </a:p>
        </p:txBody>
      </p:sp>
      <p:graphicFrame>
        <p:nvGraphicFramePr>
          <p:cNvPr id="1026" name="Object 0"/>
          <p:cNvGraphicFramePr>
            <a:graphicFrameLocks noChangeAspect="1"/>
          </p:cNvGraphicFramePr>
          <p:nvPr/>
        </p:nvGraphicFramePr>
        <p:xfrm>
          <a:off x="1042988" y="3284538"/>
          <a:ext cx="3097212" cy="3067050"/>
        </p:xfrm>
        <a:graphic>
          <a:graphicData uri="http://schemas.openxmlformats.org/presentationml/2006/ole">
            <p:oleObj spid="_x0000_s1053" name="Bitmapbillede" r:id="rId5" imgW="4057143" imgH="4019048" progId="PBrush">
              <p:embed/>
            </p:oleObj>
          </a:graphicData>
        </a:graphic>
      </p:graphicFrame>
      <p:pic>
        <p:nvPicPr>
          <p:cNvPr id="5" name="ASD4xsec.avi">
            <a:hlinkClick r:id="" action="ppaction://media"/>
          </p:cNvPr>
          <p:cNvPicPr>
            <a:picLocks noRot="1" noChangeAspect="1" noChangeArrowheads="1"/>
          </p:cNvPicPr>
          <p:nvPr>
            <a:videoFile r:link="rId2"/>
            <p:extLst>
              <p:ext uri="{DAA4B4D4-6D71-4841-9C94-3DE7FCFB9230}">
                <p14:media xmlns:p14="http://schemas.microsoft.com/office/powerpoint/2010/main" xmlns="" r:link="rId6"/>
              </p:ext>
            </p:extLst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508625" y="3141663"/>
            <a:ext cx="2589213" cy="322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DB085C-26D6-40FA-9276-824DF764F6E1}" type="slidenum">
              <a:rPr lang="da-DK"/>
              <a:pPr/>
              <a:t>15</a:t>
            </a:fld>
            <a:endParaRPr lang="da-DK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7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28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ktangel 1"/>
          <p:cNvSpPr>
            <a:spLocks noChangeArrowheads="1"/>
          </p:cNvSpPr>
          <p:nvPr/>
        </p:nvSpPr>
        <p:spPr bwMode="auto">
          <a:xfrm>
            <a:off x="468313" y="1125538"/>
            <a:ext cx="8215312" cy="531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Farveskalaen er angivet ved en farvekode i den ene side af billedet. </a:t>
            </a:r>
          </a:p>
          <a:p>
            <a:pPr eaLnBrk="0" hangingPunct="0"/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0" hangingPunct="0"/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Bemærk:</a:t>
            </a:r>
          </a:p>
          <a:p>
            <a:pPr eaLnBrk="0" hangingPunct="0"/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- </a:t>
            </a:r>
            <a:r>
              <a:rPr lang="da-DK" sz="1800" dirty="0" err="1">
                <a:solidFill>
                  <a:schemeClr val="bg1"/>
                </a:solidFill>
                <a:latin typeface="Arial" charset="0"/>
                <a:cs typeface="Arial" charset="0"/>
              </a:rPr>
              <a:t>grundlinien</a:t>
            </a:r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 (baseline) </a:t>
            </a:r>
          </a:p>
          <a:p>
            <a:pPr eaLnBrk="0" hangingPunct="0">
              <a:buFontTx/>
              <a:buChar char="-"/>
            </a:pPr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 maksimum hastighed (</a:t>
            </a:r>
            <a:r>
              <a:rPr lang="da-DK" sz="1800" i="1" dirty="0" err="1">
                <a:solidFill>
                  <a:schemeClr val="bg1"/>
                </a:solidFill>
                <a:latin typeface="Arial" charset="0"/>
                <a:cs typeface="Arial" charset="0"/>
              </a:rPr>
              <a:t>scale</a:t>
            </a:r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) </a:t>
            </a:r>
          </a:p>
          <a:p>
            <a:pPr eaLnBrk="0" hangingPunct="0">
              <a:buFontTx/>
              <a:buChar char="-"/>
            </a:pPr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0" hangingPunct="0"/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Spørgsmål</a:t>
            </a:r>
          </a:p>
          <a:p>
            <a:pPr eaLnBrk="0" hangingPunct="0"/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 Hvad er </a:t>
            </a:r>
            <a:r>
              <a:rPr lang="da-DK" sz="1800" dirty="0" err="1">
                <a:solidFill>
                  <a:schemeClr val="bg1"/>
                </a:solidFill>
                <a:latin typeface="Arial" charset="0"/>
                <a:cs typeface="Arial" charset="0"/>
              </a:rPr>
              <a:t>aliaseringsgrænsen</a:t>
            </a:r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? </a:t>
            </a:r>
          </a:p>
          <a:p>
            <a:pPr eaLnBrk="0" hangingPunct="0"/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0" hangingPunct="0"/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0" hangingPunct="0"/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0" hangingPunct="0"/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0" hangingPunct="0"/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0" hangingPunct="0"/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0" hangingPunct="0"/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0" hangingPunct="0"/>
            <a:r>
              <a:rPr lang="da-DK" sz="1800" b="1" dirty="0">
                <a:solidFill>
                  <a:schemeClr val="bg1"/>
                </a:solidFill>
                <a:latin typeface="Arial" charset="0"/>
                <a:cs typeface="Arial" charset="0"/>
              </a:rPr>
              <a:t>Tips: </a:t>
            </a:r>
          </a:p>
          <a:p>
            <a:pPr eaLnBrk="0" hangingPunct="0"/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-forskyd </a:t>
            </a:r>
            <a:r>
              <a:rPr lang="da-DK" sz="1800" dirty="0" err="1">
                <a:solidFill>
                  <a:schemeClr val="bg1"/>
                </a:solidFill>
                <a:latin typeface="Arial" charset="0"/>
                <a:cs typeface="Arial" charset="0"/>
              </a:rPr>
              <a:t>grundlinien</a:t>
            </a:r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/baseline  (som ved PW-</a:t>
            </a:r>
            <a:r>
              <a:rPr lang="da-DK" sz="1800" dirty="0" err="1">
                <a:solidFill>
                  <a:schemeClr val="bg1"/>
                </a:solidFill>
                <a:latin typeface="Arial" charset="0"/>
                <a:cs typeface="Arial" charset="0"/>
              </a:rPr>
              <a:t>Doppler</a:t>
            </a:r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). </a:t>
            </a:r>
          </a:p>
          <a:p>
            <a:pPr eaLnBrk="0" hangingPunct="0"/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-gør sektoren smallere og få højere billedfrekvens (frame rate). </a:t>
            </a:r>
          </a:p>
          <a:p>
            <a:pPr eaLnBrk="0" hangingPunct="0"/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-jo mindre sektoren når i dybden, des højere flowhastighed før </a:t>
            </a:r>
            <a:r>
              <a:rPr lang="da-DK" sz="1800" dirty="0" err="1">
                <a:solidFill>
                  <a:schemeClr val="bg1"/>
                </a:solidFill>
                <a:latin typeface="Arial" charset="0"/>
                <a:cs typeface="Arial" charset="0"/>
              </a:rPr>
              <a:t>aliasering</a:t>
            </a:r>
            <a:endParaRPr lang="da-DK" sz="1000" dirty="0">
              <a:solidFill>
                <a:schemeClr val="bg1"/>
              </a:solidFill>
            </a:endParaRPr>
          </a:p>
        </p:txBody>
      </p:sp>
      <p:sp>
        <p:nvSpPr>
          <p:cNvPr id="21507" name="Rektangel 2"/>
          <p:cNvSpPr>
            <a:spLocks noChangeArrowheads="1"/>
          </p:cNvSpPr>
          <p:nvPr/>
        </p:nvSpPr>
        <p:spPr bwMode="auto">
          <a:xfrm>
            <a:off x="468313" y="620713"/>
            <a:ext cx="3517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da-DK" b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ea typeface="+mn-ea"/>
                <a:cs typeface="Arial" charset="0"/>
              </a:rPr>
              <a:t>Farve (Color) Doppler </a:t>
            </a:r>
            <a:endParaRPr lang="da-DK" sz="1100">
              <a:solidFill>
                <a:schemeClr val="accent1">
                  <a:lumMod val="60000"/>
                  <a:lumOff val="40000"/>
                </a:schemeClr>
              </a:solidFill>
              <a:latin typeface="Times New Roman" charset="0"/>
              <a:ea typeface="+mn-ea"/>
            </a:endParaRPr>
          </a:p>
        </p:txBody>
      </p:sp>
      <p:pic>
        <p:nvPicPr>
          <p:cNvPr id="23556" name="Picture 2" descr="http://ekkokardiografi.dk/images/col-dopp-13Hz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08400" y="1844675"/>
            <a:ext cx="5164138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A128B3-9802-4E42-892F-1DA70BBB4030}" type="slidenum">
              <a:rPr lang="da-DK"/>
              <a:pPr/>
              <a:t>16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-576263" y="2133600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95288" y="981075"/>
            <a:ext cx="8318500" cy="487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da-DK" sz="2000" b="1">
                <a:solidFill>
                  <a:srgbClr val="F9B268"/>
                </a:solidFill>
                <a:latin typeface="Arial" charset="0"/>
                <a:cs typeface="Arial" charset="0"/>
              </a:rPr>
              <a:t>Signalbehandling - farve Doppler</a:t>
            </a:r>
            <a:r>
              <a:rPr lang="da-DK" sz="1000">
                <a:solidFill>
                  <a:srgbClr val="F9B268"/>
                </a:solidFill>
              </a:rPr>
              <a:t> </a:t>
            </a:r>
            <a:endParaRPr lang="da-DK" sz="4400">
              <a:solidFill>
                <a:srgbClr val="F9B268"/>
              </a:solidFill>
            </a:endParaRPr>
          </a:p>
          <a:p>
            <a:pPr eaLnBrk="0" hangingPunct="0"/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Korrekt signalbehandling er essentiel for undersøgelsens resultat. Flg. parametre indstilles for hvert nyt billede:</a:t>
            </a:r>
          </a:p>
          <a:p>
            <a:pPr eaLnBrk="0" hangingPunct="0"/>
            <a:endParaRPr lang="da-DK" sz="900">
              <a:solidFill>
                <a:schemeClr val="bg1"/>
              </a:solidFill>
            </a:endParaRPr>
          </a:p>
          <a:p>
            <a:pPr eaLnBrk="0" hangingPunct="0"/>
            <a:r>
              <a:rPr lang="da-DK" sz="1600" u="sng">
                <a:solidFill>
                  <a:schemeClr val="bg1"/>
                </a:solidFill>
                <a:latin typeface="Arial" charset="0"/>
                <a:cs typeface="Arial" charset="0"/>
              </a:rPr>
              <a:t>2D gain reduceres</a:t>
            </a:r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</a:p>
          <a:p>
            <a:pPr eaLnBrk="0" hangingPunct="0"/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-Undgå hvide "pixels" fra 2D billedet</a:t>
            </a:r>
          </a:p>
          <a:p>
            <a:pPr eaLnBrk="0" hangingPunct="0"/>
            <a:endParaRPr lang="da-DK" sz="900">
              <a:solidFill>
                <a:schemeClr val="bg1"/>
              </a:solidFill>
            </a:endParaRPr>
          </a:p>
          <a:p>
            <a:pPr eaLnBrk="0" hangingPunct="0"/>
            <a:r>
              <a:rPr lang="da-DK" sz="1600" u="sng">
                <a:solidFill>
                  <a:schemeClr val="bg1"/>
                </a:solidFill>
                <a:latin typeface="Arial" charset="0"/>
                <a:cs typeface="Arial" charset="0"/>
              </a:rPr>
              <a:t>Sektorstørrelsen reduceres</a:t>
            </a:r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</a:p>
          <a:p>
            <a:pPr eaLnBrk="0" hangingPunct="0"/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- Opnå højere billedfrekvens </a:t>
            </a:r>
          </a:p>
          <a:p>
            <a:pPr eaLnBrk="0" hangingPunct="0"/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- Risiko for aliasering</a:t>
            </a:r>
          </a:p>
          <a:p>
            <a:pPr eaLnBrk="0" hangingPunct="0"/>
            <a:endParaRPr lang="da-DK" sz="1600" u="sng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0" hangingPunct="0"/>
            <a:r>
              <a:rPr lang="da-DK" sz="1600" u="sng">
                <a:solidFill>
                  <a:schemeClr val="bg1"/>
                </a:solidFill>
                <a:latin typeface="Arial" charset="0"/>
                <a:cs typeface="Arial" charset="0"/>
              </a:rPr>
              <a:t>Farve "gain"</a:t>
            </a:r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</a:p>
          <a:p>
            <a:pPr eaLnBrk="0" hangingPunct="0"/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-Øges først </a:t>
            </a:r>
          </a:p>
          <a:p>
            <a:pPr eaLnBrk="0" hangingPunct="0"/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-Derefter skruer man ned, så </a:t>
            </a:r>
          </a:p>
          <a:p>
            <a:pPr eaLnBrk="0" hangingPunct="0"/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farveartefakter netop forsvinder</a:t>
            </a:r>
          </a:p>
          <a:p>
            <a:pPr eaLnBrk="0" hangingPunct="0"/>
            <a:endParaRPr lang="da-DK" sz="16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0" hangingPunct="0"/>
            <a:endParaRPr lang="da-DK" sz="16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r>
              <a:rPr lang="da-DK" sz="1600" u="sng">
                <a:solidFill>
                  <a:schemeClr val="bg1"/>
                </a:solidFill>
                <a:latin typeface="Arial" charset="0"/>
                <a:cs typeface="Arial" charset="0"/>
              </a:rPr>
              <a:t>Farve "scale</a:t>
            </a:r>
            <a:r>
              <a:rPr lang="da-DK" altLang="da-DK" sz="1600" u="sng">
                <a:solidFill>
                  <a:schemeClr val="bg1"/>
                </a:solidFill>
                <a:latin typeface="Arial" charset="0"/>
                <a:cs typeface="Arial" charset="0"/>
              </a:rPr>
              <a:t>”</a:t>
            </a:r>
            <a:endParaRPr lang="da-DK" sz="1600" u="sng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-Scale til maksimum ( ca. 60 –70 cm/s); </a:t>
            </a:r>
          </a:p>
          <a:p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-Ved flow med lav hastighed (f.eks. ved ASD) reduceres scale </a:t>
            </a:r>
          </a:p>
          <a:p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</a:p>
          <a:p>
            <a:pPr>
              <a:buFontTx/>
              <a:buChar char="-"/>
            </a:pPr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 Pas på ! For lav scala kan nemt føre til overestimering af f.eks. klapinsufficienser</a:t>
            </a:r>
          </a:p>
          <a:p>
            <a:pPr eaLnBrk="0" hangingPunct="0"/>
            <a:endParaRPr lang="da-DK" sz="16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0" hangingPunct="0"/>
            <a:endParaRPr lang="da-DK" sz="1600" u="sng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pic>
        <p:nvPicPr>
          <p:cNvPr id="24580" name="Picture 2" descr="http://ekkokardiografi.dk/images/col-dopp-13Hz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56100" y="1989138"/>
            <a:ext cx="4151313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19A9BFA-E927-43DC-8219-F7A41B33EF85}" type="slidenum">
              <a:rPr lang="da-DK"/>
              <a:pPr/>
              <a:t>17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D:\images\col-dopp-13Hz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88" y="1500188"/>
            <a:ext cx="4114800" cy="292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5" descr="D:\images\col-dopp-22Hz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643438" y="1500188"/>
            <a:ext cx="4114800" cy="292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ekstboks 4"/>
          <p:cNvSpPr txBox="1">
            <a:spLocks noChangeArrowheads="1"/>
          </p:cNvSpPr>
          <p:nvPr/>
        </p:nvSpPr>
        <p:spPr bwMode="auto">
          <a:xfrm>
            <a:off x="785813" y="4786313"/>
            <a:ext cx="37084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>
                <a:solidFill>
                  <a:schemeClr val="bg1"/>
                </a:solidFill>
                <a:latin typeface="Arial" charset="0"/>
                <a:cs typeface="Arial" charset="0"/>
              </a:rPr>
              <a:t>Stor sektor, lav frame rate</a:t>
            </a:r>
          </a:p>
          <a:p>
            <a:endParaRPr lang="da-DK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25605" name="Tekstboks 5"/>
          <p:cNvSpPr txBox="1">
            <a:spLocks noChangeArrowheads="1"/>
          </p:cNvSpPr>
          <p:nvPr/>
        </p:nvSpPr>
        <p:spPr bwMode="auto">
          <a:xfrm>
            <a:off x="5000625" y="4786313"/>
            <a:ext cx="3725863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>
                <a:solidFill>
                  <a:schemeClr val="bg1"/>
                </a:solidFill>
                <a:latin typeface="Arial" charset="0"/>
                <a:cs typeface="Arial" charset="0"/>
              </a:rPr>
              <a:t>Lille sektor, høj frame rate</a:t>
            </a:r>
          </a:p>
          <a:p>
            <a:endParaRPr lang="da-DK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r>
              <a:rPr lang="da-DK" b="1">
                <a:solidFill>
                  <a:schemeClr val="bg1"/>
                </a:solidFill>
                <a:latin typeface="Arial" charset="0"/>
                <a:cs typeface="Arial" charset="0"/>
              </a:rPr>
              <a:t>Spørgsmål:</a:t>
            </a:r>
          </a:p>
          <a:p>
            <a:r>
              <a:rPr lang="da-DK">
                <a:solidFill>
                  <a:schemeClr val="bg1"/>
                </a:solidFill>
                <a:latin typeface="Arial" charset="0"/>
                <a:cs typeface="Arial" charset="0"/>
              </a:rPr>
              <a:t>Hvad er frame rate ?</a:t>
            </a:r>
          </a:p>
        </p:txBody>
      </p:sp>
      <p:sp>
        <p:nvSpPr>
          <p:cNvPr id="25606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00E0726-CB37-476C-BAD0-EE28F3AD66C8}" type="slidenum">
              <a:rPr lang="da-DK"/>
              <a:pPr/>
              <a:t>18</a:t>
            </a:fld>
            <a:endParaRPr lang="da-DK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5240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-84138" y="192087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-76200" y="1920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214313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0" name="AutoShape 7" descr="D:\DCS ekkokursus ver 4.1\images\ms%20cw%20dopp.gif"/>
          <p:cNvSpPr>
            <a:spLocks noChangeAspect="1" noChangeArrowheads="1"/>
          </p:cNvSpPr>
          <p:nvPr/>
        </p:nvSpPr>
        <p:spPr bwMode="auto">
          <a:xfrm>
            <a:off x="3314700" y="2171700"/>
            <a:ext cx="2514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1" name="Rectangle 8"/>
          <p:cNvSpPr>
            <a:spLocks noChangeArrowheads="1"/>
          </p:cNvSpPr>
          <p:nvPr/>
        </p:nvSpPr>
        <p:spPr bwMode="auto">
          <a:xfrm>
            <a:off x="214313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2" name="AutoShape 9" descr="D:\DCS ekkokursus ver 4.1\images\ms%20cw%20dopp.gif"/>
          <p:cNvSpPr>
            <a:spLocks noChangeAspect="1" noChangeArrowheads="1"/>
          </p:cNvSpPr>
          <p:nvPr/>
        </p:nvSpPr>
        <p:spPr bwMode="auto">
          <a:xfrm>
            <a:off x="3314700" y="2171700"/>
            <a:ext cx="2514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3" name="Rectangle 10"/>
          <p:cNvSpPr>
            <a:spLocks noChangeArrowheads="1"/>
          </p:cNvSpPr>
          <p:nvPr/>
        </p:nvSpPr>
        <p:spPr bwMode="auto">
          <a:xfrm>
            <a:off x="214313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4" name="AutoShape 11" descr="D:\DCS ekkokursus ver 4.1\images\ms%20cw%20dopp%20trace.gif"/>
          <p:cNvSpPr>
            <a:spLocks noChangeAspect="1" noChangeArrowheads="1"/>
          </p:cNvSpPr>
          <p:nvPr/>
        </p:nvSpPr>
        <p:spPr bwMode="auto">
          <a:xfrm>
            <a:off x="3314700" y="2171700"/>
            <a:ext cx="2514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5" name="Rectangle 12"/>
          <p:cNvSpPr>
            <a:spLocks noChangeArrowheads="1"/>
          </p:cNvSpPr>
          <p:nvPr/>
        </p:nvSpPr>
        <p:spPr bwMode="auto">
          <a:xfrm>
            <a:off x="214313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6" name="AutoShape 13" descr="D:\DCS ekkokursus ver 4.1\images\ms%20cw%20dopp%20trace.gif"/>
          <p:cNvSpPr>
            <a:spLocks noChangeAspect="1" noChangeArrowheads="1"/>
          </p:cNvSpPr>
          <p:nvPr/>
        </p:nvSpPr>
        <p:spPr bwMode="auto">
          <a:xfrm>
            <a:off x="3314700" y="2171700"/>
            <a:ext cx="2514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7" name="Rectangle 14"/>
          <p:cNvSpPr>
            <a:spLocks noChangeArrowheads="1"/>
          </p:cNvSpPr>
          <p:nvPr/>
        </p:nvSpPr>
        <p:spPr bwMode="auto">
          <a:xfrm>
            <a:off x="765175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8" name="Rectangle 15"/>
          <p:cNvSpPr>
            <a:spLocks noChangeArrowheads="1"/>
          </p:cNvSpPr>
          <p:nvPr/>
        </p:nvSpPr>
        <p:spPr bwMode="auto">
          <a:xfrm>
            <a:off x="765175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9" name="Rectangle 16"/>
          <p:cNvSpPr>
            <a:spLocks noChangeArrowheads="1"/>
          </p:cNvSpPr>
          <p:nvPr/>
        </p:nvSpPr>
        <p:spPr bwMode="auto">
          <a:xfrm>
            <a:off x="-84138" y="192087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40" name="Rectangle 17"/>
          <p:cNvSpPr>
            <a:spLocks noChangeArrowheads="1"/>
          </p:cNvSpPr>
          <p:nvPr/>
        </p:nvSpPr>
        <p:spPr bwMode="auto">
          <a:xfrm>
            <a:off x="179388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41" name="Rectangle 19"/>
          <p:cNvSpPr>
            <a:spLocks noChangeArrowheads="1"/>
          </p:cNvSpPr>
          <p:nvPr/>
        </p:nvSpPr>
        <p:spPr bwMode="auto">
          <a:xfrm>
            <a:off x="1588" y="2081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42" name="Text Box 21"/>
          <p:cNvSpPr txBox="1">
            <a:spLocks noChangeArrowheads="1"/>
          </p:cNvSpPr>
          <p:nvPr/>
        </p:nvSpPr>
        <p:spPr bwMode="auto">
          <a:xfrm>
            <a:off x="762000" y="1905000"/>
            <a:ext cx="8134350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da-DK" sz="2800" u="sng" dirty="0" err="1" smtClean="0">
                <a:solidFill>
                  <a:schemeClr val="bg1"/>
                </a:solidFill>
                <a:latin typeface="Arial" charset="0"/>
              </a:rPr>
              <a:t>Continuous</a:t>
            </a:r>
            <a:r>
              <a:rPr lang="da-DK" sz="2800" u="sng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da-DK" sz="2800" u="sng" dirty="0" err="1">
                <a:solidFill>
                  <a:schemeClr val="bg1"/>
                </a:solidFill>
                <a:latin typeface="Arial" charset="0"/>
              </a:rPr>
              <a:t>wave</a:t>
            </a:r>
            <a:r>
              <a:rPr lang="da-DK" sz="2800" u="sng" dirty="0">
                <a:solidFill>
                  <a:schemeClr val="bg1"/>
                </a:solidFill>
                <a:latin typeface="Arial" charset="0"/>
              </a:rPr>
              <a:t> (CW) </a:t>
            </a:r>
            <a:r>
              <a:rPr lang="da-DK" sz="2800" u="sng" dirty="0" err="1">
                <a:solidFill>
                  <a:schemeClr val="bg1"/>
                </a:solidFill>
                <a:latin typeface="Arial" charset="0"/>
              </a:rPr>
              <a:t>Doppler</a:t>
            </a:r>
            <a:endParaRPr lang="da-DK" sz="2800" dirty="0">
              <a:solidFill>
                <a:schemeClr val="bg1"/>
              </a:solidFill>
              <a:latin typeface="Arial" charset="0"/>
            </a:endParaRPr>
          </a:p>
          <a:p>
            <a:pPr eaLnBrk="0" hangingPunct="0"/>
            <a:r>
              <a:rPr lang="da-DK" sz="2800" dirty="0">
                <a:solidFill>
                  <a:schemeClr val="bg1"/>
                </a:solidFill>
                <a:latin typeface="Arial" charset="0"/>
              </a:rPr>
              <a:t>	Måler høje hastigheder  </a:t>
            </a:r>
          </a:p>
          <a:p>
            <a:pPr eaLnBrk="0" hangingPunct="0"/>
            <a:endParaRPr lang="da-DK" sz="2800" dirty="0">
              <a:solidFill>
                <a:schemeClr val="bg1"/>
              </a:solidFill>
              <a:latin typeface="Arial" charset="0"/>
            </a:endParaRPr>
          </a:p>
          <a:p>
            <a:pPr eaLnBrk="0" hangingPunct="0"/>
            <a:r>
              <a:rPr lang="da-DK" sz="2800" u="sng" dirty="0" err="1">
                <a:solidFill>
                  <a:schemeClr val="bg1"/>
                </a:solidFill>
                <a:latin typeface="Arial" charset="0"/>
              </a:rPr>
              <a:t>Pulsed</a:t>
            </a:r>
            <a:r>
              <a:rPr lang="da-DK" sz="2800" u="sng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da-DK" sz="2800" u="sng" dirty="0" err="1">
                <a:solidFill>
                  <a:schemeClr val="bg1"/>
                </a:solidFill>
                <a:latin typeface="Arial" charset="0"/>
              </a:rPr>
              <a:t>wave</a:t>
            </a:r>
            <a:r>
              <a:rPr lang="da-DK" sz="2800" u="sng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da-DK" sz="2800" u="sng" dirty="0" err="1">
                <a:solidFill>
                  <a:schemeClr val="bg1"/>
                </a:solidFill>
                <a:latin typeface="Arial" charset="0"/>
              </a:rPr>
              <a:t>Doppler</a:t>
            </a:r>
            <a:endParaRPr lang="da-DK" sz="2800" dirty="0">
              <a:solidFill>
                <a:schemeClr val="bg1"/>
              </a:solidFill>
              <a:latin typeface="Arial" charset="0"/>
            </a:endParaRPr>
          </a:p>
          <a:p>
            <a:pPr eaLnBrk="0" hangingPunct="0"/>
            <a:r>
              <a:rPr lang="da-DK" sz="2800" dirty="0">
                <a:solidFill>
                  <a:schemeClr val="bg1"/>
                </a:solidFill>
                <a:latin typeface="Arial" charset="0"/>
              </a:rPr>
              <a:t>	Måler lave hastigheder (</a:t>
            </a:r>
            <a:r>
              <a:rPr lang="da-DK" sz="2800" dirty="0">
                <a:solidFill>
                  <a:schemeClr val="bg1"/>
                </a:solidFill>
                <a:latin typeface="Arial" charset="0"/>
                <a:sym typeface="Symbol" pitchFamily="18" charset="2"/>
              </a:rPr>
              <a:t></a:t>
            </a:r>
            <a:r>
              <a:rPr lang="da-DK" sz="2800" dirty="0">
                <a:solidFill>
                  <a:schemeClr val="bg1"/>
                </a:solidFill>
                <a:latin typeface="Arial" charset="0"/>
              </a:rPr>
              <a:t> 1 m/s) lokalt </a:t>
            </a:r>
          </a:p>
          <a:p>
            <a:pPr eaLnBrk="0" hangingPunct="0"/>
            <a:r>
              <a:rPr lang="da-DK" sz="2800" dirty="0">
                <a:solidFill>
                  <a:schemeClr val="bg1"/>
                </a:solidFill>
                <a:latin typeface="Arial" charset="0"/>
              </a:rPr>
              <a:t>	</a:t>
            </a:r>
          </a:p>
          <a:p>
            <a:pPr eaLnBrk="0" hangingPunct="0"/>
            <a:r>
              <a:rPr lang="da-DK" sz="2800" u="sng" dirty="0" err="1">
                <a:solidFill>
                  <a:schemeClr val="bg1"/>
                </a:solidFill>
                <a:latin typeface="Arial" charset="0"/>
              </a:rPr>
              <a:t>Color</a:t>
            </a:r>
            <a:r>
              <a:rPr lang="da-DK" sz="2800" u="sng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da-DK" sz="2800" u="sng" dirty="0" err="1">
                <a:solidFill>
                  <a:schemeClr val="bg1"/>
                </a:solidFill>
                <a:latin typeface="Arial" charset="0"/>
              </a:rPr>
              <a:t>Doppler</a:t>
            </a:r>
            <a:endParaRPr lang="da-DK" sz="2800" dirty="0">
              <a:solidFill>
                <a:schemeClr val="bg1"/>
              </a:solidFill>
              <a:latin typeface="Arial" charset="0"/>
            </a:endParaRPr>
          </a:p>
          <a:p>
            <a:pPr eaLnBrk="0" hangingPunct="0"/>
            <a:r>
              <a:rPr lang="da-DK" sz="2800" dirty="0">
                <a:solidFill>
                  <a:schemeClr val="bg1"/>
                </a:solidFill>
                <a:latin typeface="Arial" charset="0"/>
              </a:rPr>
              <a:t>	Viser flowets retning, turbulens, insufficiens</a:t>
            </a:r>
          </a:p>
        </p:txBody>
      </p:sp>
      <p:sp>
        <p:nvSpPr>
          <p:cNvPr id="28693" name="Rectangle 4"/>
          <p:cNvSpPr>
            <a:spLocks noChangeArrowheads="1"/>
          </p:cNvSpPr>
          <p:nvPr/>
        </p:nvSpPr>
        <p:spPr bwMode="auto">
          <a:xfrm>
            <a:off x="468313" y="549275"/>
            <a:ext cx="7913687" cy="10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a-DK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da-DK" sz="1200" b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ea typeface="+mn-ea"/>
                <a:cs typeface="Arial" charset="0"/>
              </a:rPr>
            </a:br>
            <a:r>
              <a:rPr lang="da-DK" sz="4800" b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ea typeface="+mn-ea"/>
                <a:cs typeface="Arial" charset="0"/>
              </a:rPr>
              <a:t>SLUT Basal Doppler Teori </a:t>
            </a:r>
            <a:r>
              <a:rPr lang="da-DK" sz="14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da-DK" sz="14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ea typeface="+mn-ea"/>
                <a:cs typeface="Arial" charset="0"/>
              </a:rPr>
            </a:br>
            <a:endParaRPr lang="da-DK" sz="3200">
              <a:solidFill>
                <a:schemeClr val="accent1">
                  <a:lumMod val="60000"/>
                  <a:lumOff val="40000"/>
                </a:schemeClr>
              </a:solidFill>
              <a:latin typeface="Times New Roman" charset="0"/>
              <a:ea typeface="+mn-ea"/>
            </a:endParaRPr>
          </a:p>
        </p:txBody>
      </p:sp>
      <p:sp>
        <p:nvSpPr>
          <p:cNvPr id="26644" name="Slide Number Placeholder 21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17EC74-D7C0-4FA9-B1CB-8CAA5A7F4F71}" type="slidenum">
              <a:rPr lang="da-DK"/>
              <a:pPr/>
              <a:t>19</a:t>
            </a:fld>
            <a:endParaRPr lang="da-DK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5240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-84138" y="192087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-76200" y="1920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214313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02" name="AutoShape 7" descr="D:\DCS ekkokursus ver 4.1\images\ms%20cw%20dopp.gif"/>
          <p:cNvSpPr>
            <a:spLocks noChangeAspect="1" noChangeArrowheads="1"/>
          </p:cNvSpPr>
          <p:nvPr/>
        </p:nvSpPr>
        <p:spPr bwMode="auto">
          <a:xfrm>
            <a:off x="3314700" y="2171700"/>
            <a:ext cx="2514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3" name="Rectangle 8"/>
          <p:cNvSpPr>
            <a:spLocks noChangeArrowheads="1"/>
          </p:cNvSpPr>
          <p:nvPr/>
        </p:nvSpPr>
        <p:spPr bwMode="auto">
          <a:xfrm>
            <a:off x="214313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04" name="AutoShape 9" descr="D:\DCS ekkokursus ver 4.1\images\ms%20cw%20dopp.gif"/>
          <p:cNvSpPr>
            <a:spLocks noChangeAspect="1" noChangeArrowheads="1"/>
          </p:cNvSpPr>
          <p:nvPr/>
        </p:nvSpPr>
        <p:spPr bwMode="auto">
          <a:xfrm>
            <a:off x="3314700" y="2171700"/>
            <a:ext cx="2514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5" name="Rectangle 10"/>
          <p:cNvSpPr>
            <a:spLocks noChangeArrowheads="1"/>
          </p:cNvSpPr>
          <p:nvPr/>
        </p:nvSpPr>
        <p:spPr bwMode="auto">
          <a:xfrm>
            <a:off x="214313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06" name="AutoShape 11" descr="D:\DCS ekkokursus ver 4.1\images\ms%20cw%20dopp%20trace.gif"/>
          <p:cNvSpPr>
            <a:spLocks noChangeAspect="1" noChangeArrowheads="1"/>
          </p:cNvSpPr>
          <p:nvPr/>
        </p:nvSpPr>
        <p:spPr bwMode="auto">
          <a:xfrm>
            <a:off x="3314700" y="2171700"/>
            <a:ext cx="2514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7" name="Rectangle 12"/>
          <p:cNvSpPr>
            <a:spLocks noChangeArrowheads="1"/>
          </p:cNvSpPr>
          <p:nvPr/>
        </p:nvSpPr>
        <p:spPr bwMode="auto">
          <a:xfrm>
            <a:off x="214313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08" name="AutoShape 13" descr="D:\DCS ekkokursus ver 4.1\images\ms%20cw%20dopp%20trace.gif"/>
          <p:cNvSpPr>
            <a:spLocks noChangeAspect="1" noChangeArrowheads="1"/>
          </p:cNvSpPr>
          <p:nvPr/>
        </p:nvSpPr>
        <p:spPr bwMode="auto">
          <a:xfrm>
            <a:off x="3314700" y="2171700"/>
            <a:ext cx="2514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9" name="Rectangle 14"/>
          <p:cNvSpPr>
            <a:spLocks noChangeArrowheads="1"/>
          </p:cNvSpPr>
          <p:nvPr/>
        </p:nvSpPr>
        <p:spPr bwMode="auto">
          <a:xfrm>
            <a:off x="765175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10" name="Rectangle 15"/>
          <p:cNvSpPr>
            <a:spLocks noChangeArrowheads="1"/>
          </p:cNvSpPr>
          <p:nvPr/>
        </p:nvSpPr>
        <p:spPr bwMode="auto">
          <a:xfrm>
            <a:off x="765175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11" name="Rectangle 16"/>
          <p:cNvSpPr>
            <a:spLocks noChangeArrowheads="1"/>
          </p:cNvSpPr>
          <p:nvPr/>
        </p:nvSpPr>
        <p:spPr bwMode="auto">
          <a:xfrm>
            <a:off x="-84138" y="192087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12" name="Rectangle 17"/>
          <p:cNvSpPr>
            <a:spLocks noChangeArrowheads="1"/>
          </p:cNvSpPr>
          <p:nvPr/>
        </p:nvSpPr>
        <p:spPr bwMode="auto">
          <a:xfrm>
            <a:off x="179388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13" name="Rectangle 19"/>
          <p:cNvSpPr>
            <a:spLocks noChangeArrowheads="1"/>
          </p:cNvSpPr>
          <p:nvPr/>
        </p:nvSpPr>
        <p:spPr bwMode="auto">
          <a:xfrm>
            <a:off x="1588" y="2081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14" name="Text Box 21"/>
          <p:cNvSpPr txBox="1">
            <a:spLocks noChangeArrowheads="1"/>
          </p:cNvSpPr>
          <p:nvPr/>
        </p:nvSpPr>
        <p:spPr bwMode="auto">
          <a:xfrm>
            <a:off x="609600" y="1828800"/>
            <a:ext cx="813435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da-DK" u="sng" dirty="0" err="1" smtClean="0">
                <a:solidFill>
                  <a:schemeClr val="bg1"/>
                </a:solidFill>
                <a:latin typeface="Arial" charset="0"/>
              </a:rPr>
              <a:t>Continuous</a:t>
            </a:r>
            <a:r>
              <a:rPr lang="da-DK" u="sng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da-DK" u="sng" dirty="0" err="1">
                <a:solidFill>
                  <a:schemeClr val="bg1"/>
                </a:solidFill>
                <a:latin typeface="Arial" charset="0"/>
              </a:rPr>
              <a:t>wave</a:t>
            </a:r>
            <a:r>
              <a:rPr lang="da-DK" u="sng" dirty="0">
                <a:solidFill>
                  <a:schemeClr val="bg1"/>
                </a:solidFill>
                <a:latin typeface="Arial" charset="0"/>
              </a:rPr>
              <a:t> (CW) </a:t>
            </a:r>
            <a:r>
              <a:rPr lang="da-DK" u="sng" dirty="0" err="1">
                <a:solidFill>
                  <a:schemeClr val="bg1"/>
                </a:solidFill>
                <a:latin typeface="Arial" charset="0"/>
              </a:rPr>
              <a:t>Doppler</a:t>
            </a:r>
            <a:endParaRPr lang="da-DK" dirty="0">
              <a:solidFill>
                <a:schemeClr val="bg1"/>
              </a:solidFill>
              <a:latin typeface="Arial" charset="0"/>
            </a:endParaRPr>
          </a:p>
          <a:p>
            <a:pPr eaLnBrk="0" hangingPunct="0"/>
            <a:r>
              <a:rPr lang="da-DK" dirty="0">
                <a:solidFill>
                  <a:schemeClr val="bg1"/>
                </a:solidFill>
                <a:latin typeface="Arial" charset="0"/>
              </a:rPr>
              <a:t>	Måler høje hastigheder  </a:t>
            </a:r>
          </a:p>
          <a:p>
            <a:pPr eaLnBrk="0" hangingPunct="0"/>
            <a:endParaRPr lang="da-DK" dirty="0">
              <a:solidFill>
                <a:schemeClr val="bg1"/>
              </a:solidFill>
              <a:latin typeface="Arial" charset="0"/>
            </a:endParaRPr>
          </a:p>
          <a:p>
            <a:pPr eaLnBrk="0" hangingPunct="0"/>
            <a:r>
              <a:rPr lang="da-DK" u="sng" dirty="0" err="1">
                <a:solidFill>
                  <a:schemeClr val="bg1"/>
                </a:solidFill>
                <a:latin typeface="Arial" charset="0"/>
              </a:rPr>
              <a:t>Pulsed</a:t>
            </a:r>
            <a:r>
              <a:rPr lang="da-DK" u="sng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da-DK" u="sng" dirty="0" err="1">
                <a:solidFill>
                  <a:schemeClr val="bg1"/>
                </a:solidFill>
                <a:latin typeface="Arial" charset="0"/>
              </a:rPr>
              <a:t>wave</a:t>
            </a:r>
            <a:r>
              <a:rPr lang="da-DK" u="sng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da-DK" u="sng" dirty="0" err="1">
                <a:solidFill>
                  <a:schemeClr val="bg1"/>
                </a:solidFill>
                <a:latin typeface="Arial" charset="0"/>
              </a:rPr>
              <a:t>Doppler</a:t>
            </a:r>
            <a:endParaRPr lang="da-DK" dirty="0">
              <a:solidFill>
                <a:schemeClr val="bg1"/>
              </a:solidFill>
              <a:latin typeface="Arial" charset="0"/>
            </a:endParaRPr>
          </a:p>
          <a:p>
            <a:pPr eaLnBrk="0" hangingPunct="0"/>
            <a:r>
              <a:rPr lang="da-DK" dirty="0">
                <a:solidFill>
                  <a:schemeClr val="bg1"/>
                </a:solidFill>
                <a:latin typeface="Arial" charset="0"/>
              </a:rPr>
              <a:t>	Måler lave hastigheder (</a:t>
            </a:r>
            <a:r>
              <a:rPr lang="da-DK" dirty="0">
                <a:solidFill>
                  <a:schemeClr val="bg1"/>
                </a:solidFill>
                <a:latin typeface="Arial" charset="0"/>
                <a:sym typeface="Symbol" pitchFamily="18" charset="2"/>
              </a:rPr>
              <a:t></a:t>
            </a:r>
            <a:r>
              <a:rPr lang="da-DK" dirty="0">
                <a:solidFill>
                  <a:schemeClr val="bg1"/>
                </a:solidFill>
                <a:latin typeface="Arial" charset="0"/>
              </a:rPr>
              <a:t> 1 m/s) lokalt </a:t>
            </a:r>
          </a:p>
          <a:p>
            <a:pPr eaLnBrk="0" hangingPunct="0"/>
            <a:r>
              <a:rPr lang="da-DK" dirty="0">
                <a:solidFill>
                  <a:schemeClr val="bg1"/>
                </a:solidFill>
                <a:latin typeface="Arial" charset="0"/>
              </a:rPr>
              <a:t>	</a:t>
            </a:r>
          </a:p>
          <a:p>
            <a:pPr eaLnBrk="0" hangingPunct="0"/>
            <a:r>
              <a:rPr lang="da-DK" u="sng" dirty="0" err="1">
                <a:solidFill>
                  <a:schemeClr val="bg1"/>
                </a:solidFill>
                <a:latin typeface="Arial" charset="0"/>
              </a:rPr>
              <a:t>Color</a:t>
            </a:r>
            <a:r>
              <a:rPr lang="da-DK" u="sng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da-DK" u="sng" dirty="0" err="1">
                <a:solidFill>
                  <a:schemeClr val="bg1"/>
                </a:solidFill>
                <a:latin typeface="Arial" charset="0"/>
              </a:rPr>
              <a:t>Doppler</a:t>
            </a:r>
            <a:endParaRPr lang="da-DK" dirty="0">
              <a:solidFill>
                <a:schemeClr val="bg1"/>
              </a:solidFill>
              <a:latin typeface="Arial" charset="0"/>
            </a:endParaRPr>
          </a:p>
          <a:p>
            <a:pPr eaLnBrk="0" hangingPunct="0"/>
            <a:r>
              <a:rPr lang="da-DK" dirty="0">
                <a:solidFill>
                  <a:schemeClr val="bg1"/>
                </a:solidFill>
                <a:latin typeface="Arial" charset="0"/>
              </a:rPr>
              <a:t>	Viser flowets retning, turbulens, insufficiens</a:t>
            </a:r>
          </a:p>
          <a:p>
            <a:pPr eaLnBrk="0" hangingPunct="0"/>
            <a:endParaRPr lang="da-DK" sz="2000" dirty="0">
              <a:solidFill>
                <a:schemeClr val="bg1"/>
              </a:solidFill>
              <a:latin typeface="Arial" charset="0"/>
            </a:endParaRPr>
          </a:p>
          <a:p>
            <a:pPr eaLnBrk="0" hangingPunct="0"/>
            <a:endParaRPr lang="da-DK" dirty="0">
              <a:solidFill>
                <a:schemeClr val="bg1"/>
              </a:solidFill>
              <a:latin typeface="Arial" charset="0"/>
            </a:endParaRPr>
          </a:p>
          <a:p>
            <a:pPr eaLnBrk="0" hangingPunct="0"/>
            <a:r>
              <a:rPr lang="da-DK" dirty="0">
                <a:solidFill>
                  <a:schemeClr val="bg1"/>
                </a:solidFill>
                <a:latin typeface="Arial" charset="0"/>
                <a:cs typeface="Arial" charset="0"/>
              </a:rPr>
              <a:t>(vævs-</a:t>
            </a:r>
            <a:r>
              <a:rPr lang="da-DK" dirty="0" err="1">
                <a:solidFill>
                  <a:schemeClr val="bg1"/>
                </a:solidFill>
                <a:latin typeface="Arial" charset="0"/>
                <a:cs typeface="Arial" charset="0"/>
              </a:rPr>
              <a:t>Doppler</a:t>
            </a:r>
            <a:r>
              <a:rPr lang="da-DK" dirty="0">
                <a:solidFill>
                  <a:schemeClr val="bg1"/>
                </a:solidFill>
                <a:latin typeface="Arial" charset="0"/>
                <a:cs typeface="Arial" charset="0"/>
              </a:rPr>
              <a:t> vil ikke blive omtalt her).</a:t>
            </a:r>
            <a:endParaRPr lang="da-DK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15" name="Title 23"/>
          <p:cNvSpPr>
            <a:spLocks noGrp="1"/>
          </p:cNvSpPr>
          <p:nvPr>
            <p:ph type="title"/>
          </p:nvPr>
        </p:nvSpPr>
        <p:spPr>
          <a:xfrm>
            <a:off x="468313" y="609600"/>
            <a:ext cx="8218487" cy="808038"/>
          </a:xfrm>
        </p:spPr>
        <p:txBody>
          <a:bodyPr/>
          <a:lstStyle/>
          <a:p>
            <a:pPr eaLnBrk="1" hangingPunct="1"/>
            <a:r>
              <a:rPr lang="da-DK" smtClean="0">
                <a:ea typeface="ＭＳ Ｐゴシック" pitchFamily="34" charset="-128"/>
              </a:rPr>
              <a:t>Doppler modaliteter</a:t>
            </a:r>
            <a:endParaRPr lang="en-US" smtClean="0">
              <a:ea typeface="ＭＳ Ｐゴシック" pitchFamily="34" charset="-128"/>
            </a:endParaRPr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  <p:sp>
        <p:nvSpPr>
          <p:cNvPr id="4117" name="Slide Number Placeholder 21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71AEEA1-831D-4120-BCFA-934D20B2B347}" type="slidenum">
              <a:rPr lang="da-DK"/>
              <a:pPr/>
              <a:t>2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fod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 smtClean="0"/>
              <a:t>Doppler metoder</a:t>
            </a:r>
            <a:endParaRPr lang="da-DK"/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F5CB06-3C6F-4DE5-98FB-C4CDE893896B}" type="slidenum">
              <a:rPr lang="da-DK" smtClean="0"/>
              <a:pPr>
                <a:defRPr/>
              </a:pPr>
              <a:t>20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50245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da-DK" sz="4300" smtClean="0">
                <a:ea typeface="ＭＳ Ｐゴシック" pitchFamily="34" charset="-128"/>
                <a:cs typeface="Arial" charset="0"/>
              </a:rPr>
              <a:t>Fra ultralyd til billede </a:t>
            </a:r>
          </a:p>
        </p:txBody>
      </p:sp>
      <p:sp>
        <p:nvSpPr>
          <p:cNvPr id="5123" name="Content Placeholder 7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051425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Høj-frekvente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ultralydsimpulser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(2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til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5 MHz)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udsendes</a:t>
            </a:r>
            <a:endParaRPr lang="en-US" sz="1900" dirty="0" smtClean="0">
              <a:ea typeface="ＭＳ Ｐゴシック" pitchFamily="34" charset="-128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en-US" sz="1900" dirty="0" smtClean="0">
              <a:ea typeface="ＭＳ Ｐゴシック" pitchFamily="34" charset="-128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Noget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af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ultralyden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reflekteres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,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mens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andet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fortaber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sig</a:t>
            </a:r>
          </a:p>
          <a:p>
            <a:pPr eaLnBrk="1" hangingPunct="1">
              <a:lnSpc>
                <a:spcPct val="80000"/>
              </a:lnSpc>
            </a:pPr>
            <a:endParaRPr lang="en-US" sz="1900" dirty="0" smtClean="0">
              <a:ea typeface="ＭＳ Ｐゴシック" pitchFamily="34" charset="-128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Ultralydsbølger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reflekteres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(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ekko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)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fra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væv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og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blod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, den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reflekterede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lydbølge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detekteres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og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behandles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af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apparatet</a:t>
            </a:r>
            <a:endParaRPr lang="en-US" sz="1900" dirty="0" smtClean="0">
              <a:ea typeface="ＭＳ Ｐゴシック" pitchFamily="34" charset="-128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en-US" sz="1900" dirty="0" smtClean="0">
              <a:ea typeface="ＭＳ Ｐゴシック" pitchFamily="34" charset="-128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Ved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2D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måler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apparatet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tiden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for en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ultralydsbølges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transmission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og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tilbagevenden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(1/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mio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sek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)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og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beregner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derpå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afstanden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fra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proben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til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væv</a:t>
            </a:r>
            <a:endParaRPr lang="en-US" sz="1900" dirty="0" smtClean="0">
              <a:ea typeface="ＭＳ Ｐゴシック" pitchFamily="34" charset="-128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en-US" sz="1900" dirty="0" smtClean="0">
              <a:ea typeface="ＭＳ Ｐゴシック" pitchFamily="34" charset="-128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Ved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Doppler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måler</a:t>
            </a:r>
            <a:r>
              <a:rPr lang="en-US" sz="19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900" dirty="0" err="1" smtClean="0">
                <a:ea typeface="ＭＳ Ｐゴシック" pitchFamily="34" charset="-128"/>
                <a:cs typeface="Arial" charset="0"/>
              </a:rPr>
              <a:t>apparatet</a:t>
            </a:r>
            <a:endParaRPr lang="en-US" sz="1900" dirty="0" smtClean="0">
              <a:ea typeface="ＭＳ Ｐゴシック" pitchFamily="34" charset="-128"/>
              <a:cs typeface="Arial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700" dirty="0" err="1" smtClean="0">
                <a:ea typeface="ＭＳ Ｐゴシック" pitchFamily="34" charset="-128"/>
                <a:cs typeface="Arial" charset="0"/>
              </a:rPr>
              <a:t>ændringer</a:t>
            </a:r>
            <a:r>
              <a:rPr lang="en-US" sz="17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700" dirty="0" err="1" smtClean="0">
                <a:ea typeface="ＭＳ Ｐゴシック" pitchFamily="34" charset="-128"/>
                <a:cs typeface="Arial" charset="0"/>
              </a:rPr>
              <a:t>i</a:t>
            </a:r>
            <a:r>
              <a:rPr lang="en-US" sz="1700" dirty="0" smtClean="0">
                <a:ea typeface="ＭＳ Ｐゴシック" pitchFamily="34" charset="-128"/>
                <a:cs typeface="Arial" charset="0"/>
              </a:rPr>
              <a:t> den </a:t>
            </a:r>
            <a:r>
              <a:rPr lang="en-US" sz="1700" dirty="0" err="1" smtClean="0">
                <a:ea typeface="ＭＳ Ｐゴシック" pitchFamily="34" charset="-128"/>
                <a:cs typeface="Arial" charset="0"/>
              </a:rPr>
              <a:t>udsendte</a:t>
            </a:r>
            <a:r>
              <a:rPr lang="en-US" sz="17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700" dirty="0" err="1" smtClean="0">
                <a:ea typeface="ＭＳ Ｐゴシック" pitchFamily="34" charset="-128"/>
                <a:cs typeface="Arial" charset="0"/>
              </a:rPr>
              <a:t>pulsfrekvens</a:t>
            </a:r>
            <a:r>
              <a:rPr lang="en-US" sz="1700" dirty="0" smtClean="0">
                <a:ea typeface="ＭＳ Ｐゴシック" pitchFamily="34" charset="-128"/>
                <a:cs typeface="Arial" charset="0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dirty="0" err="1" smtClean="0">
                <a:ea typeface="ＭＳ Ｐゴシック" pitchFamily="34" charset="-128"/>
                <a:cs typeface="Arial" charset="0"/>
              </a:rPr>
              <a:t>og</a:t>
            </a:r>
            <a:r>
              <a:rPr lang="en-US" sz="17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700" dirty="0" err="1" smtClean="0">
                <a:ea typeface="ＭＳ Ｐゴシック" pitchFamily="34" charset="-128"/>
                <a:cs typeface="Arial" charset="0"/>
              </a:rPr>
              <a:t>beregner</a:t>
            </a:r>
            <a:r>
              <a:rPr lang="en-US" sz="17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700" dirty="0" err="1" smtClean="0">
                <a:ea typeface="ＭＳ Ｐゴシック" pitchFamily="34" charset="-128"/>
                <a:cs typeface="Arial" charset="0"/>
              </a:rPr>
              <a:t>hastighed</a:t>
            </a:r>
            <a:r>
              <a:rPr lang="en-US" sz="17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700" dirty="0" err="1" smtClean="0">
                <a:ea typeface="ＭＳ Ｐゴシック" pitchFamily="34" charset="-128"/>
                <a:cs typeface="Arial" charset="0"/>
              </a:rPr>
              <a:t>af</a:t>
            </a:r>
            <a:r>
              <a:rPr lang="en-US" sz="1700" dirty="0" smtClean="0">
                <a:ea typeface="ＭＳ Ｐゴシック" pitchFamily="34" charset="-128"/>
                <a:cs typeface="Arial" charset="0"/>
              </a:rPr>
              <a:t> </a:t>
            </a:r>
            <a:r>
              <a:rPr lang="en-US" sz="1700" dirty="0" err="1" smtClean="0">
                <a:ea typeface="ＭＳ Ｐゴシック" pitchFamily="34" charset="-128"/>
                <a:cs typeface="Arial" charset="0"/>
              </a:rPr>
              <a:t>erytrocyt</a:t>
            </a:r>
            <a:endParaRPr lang="en-US" sz="1700" dirty="0" smtClean="0">
              <a:ea typeface="ＭＳ Ｐゴシック" pitchFamily="34" charset="-128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1900" dirty="0" smtClean="0">
              <a:ea typeface="ＭＳ Ｐゴシック" pitchFamily="34" charset="-128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9A10DD-1816-4F67-9B86-7206AB1C05FB}" type="slidenum">
              <a:rPr lang="da-DK"/>
              <a:pPr/>
              <a:t>3</a:t>
            </a:fld>
            <a:endParaRPr lang="da-DK"/>
          </a:p>
        </p:txBody>
      </p:sp>
      <p:pic>
        <p:nvPicPr>
          <p:cNvPr id="5126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24525" y="1557338"/>
            <a:ext cx="2987675" cy="174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651500" y="4149725"/>
            <a:ext cx="3182938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5240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-84138" y="192087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04800" y="152400"/>
            <a:ext cx="838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da-DK" sz="2000">
                <a:latin typeface="Arial" charset="0"/>
              </a:rPr>
              <a:t>Continous wave Doppler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-76200" y="1920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14313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199" name="AutoShape 7" descr="D:\DCS ekkokursus ver 4.1\images\ms%20cw%20dopp.gif"/>
          <p:cNvSpPr>
            <a:spLocks noChangeAspect="1" noChangeArrowheads="1"/>
          </p:cNvSpPr>
          <p:nvPr/>
        </p:nvSpPr>
        <p:spPr bwMode="auto">
          <a:xfrm>
            <a:off x="3314700" y="2171700"/>
            <a:ext cx="2514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214313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1" name="AutoShape 9" descr="D:\DCS ekkokursus ver 4.1\images\ms%20cw%20dopp.gif"/>
          <p:cNvSpPr>
            <a:spLocks noChangeAspect="1" noChangeArrowheads="1"/>
          </p:cNvSpPr>
          <p:nvPr/>
        </p:nvSpPr>
        <p:spPr bwMode="auto">
          <a:xfrm>
            <a:off x="3314700" y="2171700"/>
            <a:ext cx="2514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214313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3" name="AutoShape 11" descr="D:\DCS ekkokursus ver 4.1\images\ms%20cw%20dopp%20trace.gif"/>
          <p:cNvSpPr>
            <a:spLocks noChangeAspect="1" noChangeArrowheads="1"/>
          </p:cNvSpPr>
          <p:nvPr/>
        </p:nvSpPr>
        <p:spPr bwMode="auto">
          <a:xfrm>
            <a:off x="3314700" y="2171700"/>
            <a:ext cx="2514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214313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5" name="AutoShape 13" descr="D:\DCS ekkokursus ver 4.1\images\ms%20cw%20dopp%20trace.gif"/>
          <p:cNvSpPr>
            <a:spLocks noChangeAspect="1" noChangeArrowheads="1"/>
          </p:cNvSpPr>
          <p:nvPr/>
        </p:nvSpPr>
        <p:spPr bwMode="auto">
          <a:xfrm>
            <a:off x="3314700" y="2171700"/>
            <a:ext cx="2514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765175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765175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-84138" y="192087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179388" y="2125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1588" y="2081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8211" name="Picture 21" descr="C:\CH\Braunwald figurer\IMAGES\BR03007.MED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63713" y="581025"/>
            <a:ext cx="5472112" cy="584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12" name="Rektangel 20"/>
          <p:cNvSpPr>
            <a:spLocks noChangeArrowheads="1"/>
          </p:cNvSpPr>
          <p:nvPr/>
        </p:nvSpPr>
        <p:spPr bwMode="auto">
          <a:xfrm>
            <a:off x="1835150" y="620713"/>
            <a:ext cx="5257800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>
                <a:latin typeface="Arial" charset="0"/>
                <a:cs typeface="Arial" charset="0"/>
              </a:rPr>
              <a:t>Reflektor står stille </a:t>
            </a:r>
          </a:p>
        </p:txBody>
      </p:sp>
      <p:sp>
        <p:nvSpPr>
          <p:cNvPr id="8213" name="Rektangel 21"/>
          <p:cNvSpPr>
            <a:spLocks noChangeArrowheads="1"/>
          </p:cNvSpPr>
          <p:nvPr/>
        </p:nvSpPr>
        <p:spPr bwMode="auto">
          <a:xfrm>
            <a:off x="1908175" y="2349500"/>
            <a:ext cx="5256213" cy="4603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>
                <a:latin typeface="Arial" charset="0"/>
                <a:cs typeface="Arial" charset="0"/>
              </a:rPr>
              <a:t>Reflektor bevæger sig mod proben</a:t>
            </a:r>
          </a:p>
        </p:txBody>
      </p:sp>
      <p:sp>
        <p:nvSpPr>
          <p:cNvPr id="8214" name="Rektangel 22"/>
          <p:cNvSpPr>
            <a:spLocks noChangeArrowheads="1"/>
          </p:cNvSpPr>
          <p:nvPr/>
        </p:nvSpPr>
        <p:spPr bwMode="auto">
          <a:xfrm>
            <a:off x="1835150" y="4221163"/>
            <a:ext cx="5257800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>
                <a:latin typeface="Arial" charset="0"/>
                <a:cs typeface="Arial" charset="0"/>
              </a:rPr>
              <a:t>Reflektor bevæger sig væk fra probe</a:t>
            </a:r>
          </a:p>
        </p:txBody>
      </p:sp>
      <p:sp>
        <p:nvSpPr>
          <p:cNvPr id="8215" name="Slide Number Placeholder 2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5FE701F-2DAC-40E7-B68D-FFF6891C8025}" type="slidenum">
              <a:rPr lang="da-DK"/>
              <a:pPr/>
              <a:t>4</a:t>
            </a:fld>
            <a:endParaRPr lang="da-DK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CH\Braunwald figurer\IMAGES\BR03008.MED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288" y="1989138"/>
            <a:ext cx="5184775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ktangel 6"/>
          <p:cNvSpPr>
            <a:spLocks noChangeArrowheads="1"/>
          </p:cNvSpPr>
          <p:nvPr/>
        </p:nvSpPr>
        <p:spPr bwMode="auto">
          <a:xfrm>
            <a:off x="1116013" y="765175"/>
            <a:ext cx="7561262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2000">
                <a:solidFill>
                  <a:schemeClr val="bg1"/>
                </a:solidFill>
                <a:latin typeface="Arial" charset="0"/>
                <a:cs typeface="Arial" charset="0"/>
              </a:rPr>
              <a:t>Doppler-frekvensskiftet afhænger både af den transmitterede frekvens og reflektorens hastighed i retning mod transducer</a:t>
            </a:r>
          </a:p>
          <a:p>
            <a:r>
              <a:rPr lang="da-DK">
                <a:solidFill>
                  <a:schemeClr val="bg1"/>
                </a:solidFill>
                <a:latin typeface="Arial" charset="0"/>
                <a:cs typeface="Arial" charset="0"/>
              </a:rPr>
              <a:t>                    F</a:t>
            </a:r>
            <a:r>
              <a:rPr lang="da-DK" baseline="-25000">
                <a:solidFill>
                  <a:schemeClr val="bg1"/>
                </a:solidFill>
                <a:latin typeface="Arial" charset="0"/>
                <a:cs typeface="Arial" charset="0"/>
              </a:rPr>
              <a:t>d</a:t>
            </a:r>
            <a:r>
              <a:rPr lang="da-DK">
                <a:solidFill>
                  <a:schemeClr val="bg1"/>
                </a:solidFill>
                <a:latin typeface="Arial" charset="0"/>
                <a:cs typeface="Arial" charset="0"/>
              </a:rPr>
              <a:t>   =   F</a:t>
            </a:r>
            <a:r>
              <a:rPr lang="da-DK" baseline="-25000">
                <a:solidFill>
                  <a:schemeClr val="bg1"/>
                </a:solidFill>
                <a:latin typeface="Arial" charset="0"/>
                <a:cs typeface="Arial" charset="0"/>
              </a:rPr>
              <a:t>r</a:t>
            </a:r>
            <a:r>
              <a:rPr lang="da-DK" sz="100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a-DK">
                <a:solidFill>
                  <a:schemeClr val="bg1"/>
                </a:solidFill>
                <a:latin typeface="Arial" charset="0"/>
                <a:cs typeface="Arial" charset="0"/>
              </a:rPr>
              <a:t>– F</a:t>
            </a:r>
            <a:r>
              <a:rPr lang="da-DK" baseline="-25000">
                <a:solidFill>
                  <a:schemeClr val="bg1"/>
                </a:solidFill>
                <a:latin typeface="Arial" charset="0"/>
                <a:cs typeface="Arial" charset="0"/>
              </a:rPr>
              <a:t>t</a:t>
            </a:r>
            <a:r>
              <a:rPr lang="da-DK">
                <a:solidFill>
                  <a:schemeClr val="bg1"/>
                </a:solidFill>
                <a:latin typeface="Arial" charset="0"/>
                <a:cs typeface="Arial" charset="0"/>
              </a:rPr>
              <a:t>      =    2F</a:t>
            </a:r>
            <a:r>
              <a:rPr lang="da-DK" baseline="-25000">
                <a:solidFill>
                  <a:schemeClr val="bg1"/>
                </a:solidFill>
                <a:latin typeface="Arial" charset="0"/>
                <a:cs typeface="Arial" charset="0"/>
              </a:rPr>
              <a:t>t</a:t>
            </a:r>
            <a:r>
              <a:rPr lang="da-DK">
                <a:solidFill>
                  <a:schemeClr val="bg1"/>
                </a:solidFill>
                <a:latin typeface="Arial" charset="0"/>
                <a:cs typeface="Arial" charset="0"/>
              </a:rPr>
              <a:t> · </a:t>
            </a:r>
            <a:r>
              <a:rPr lang="da-DK" u="sng">
                <a:solidFill>
                  <a:schemeClr val="bg1"/>
                </a:solidFill>
                <a:latin typeface="Arial" charset="0"/>
                <a:cs typeface="Arial" charset="0"/>
              </a:rPr>
              <a:t>v·cos(Ø)</a:t>
            </a:r>
          </a:p>
          <a:p>
            <a:r>
              <a:rPr lang="da-DK">
                <a:solidFill>
                  <a:schemeClr val="bg1"/>
                </a:solidFill>
                <a:latin typeface="Arial" charset="0"/>
                <a:cs typeface="Arial" charset="0"/>
              </a:rPr>
              <a:t>                                                                 c</a:t>
            </a:r>
            <a:endParaRPr lang="da-DK" sz="2000">
              <a:solidFill>
                <a:schemeClr val="bg1"/>
              </a:solidFill>
            </a:endParaRPr>
          </a:p>
        </p:txBody>
      </p:sp>
      <p:sp>
        <p:nvSpPr>
          <p:cNvPr id="9220" name="Rektangel 7"/>
          <p:cNvSpPr>
            <a:spLocks noChangeArrowheads="1"/>
          </p:cNvSpPr>
          <p:nvPr/>
        </p:nvSpPr>
        <p:spPr bwMode="auto">
          <a:xfrm>
            <a:off x="431800" y="5129213"/>
            <a:ext cx="7164388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Ft = frekvensen af den impuls, der transmitteres</a:t>
            </a:r>
          </a:p>
          <a:p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Fr = frekvensen af den reflekterede impuls</a:t>
            </a:r>
          </a:p>
          <a:p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v  = hastigheden af reflektoren</a:t>
            </a:r>
          </a:p>
          <a:p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Ø  = vinklen mellem ultralydstrålen og reflektorens bevægelsesretning</a:t>
            </a:r>
          </a:p>
          <a:p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>c  = ultralydshastigheden i mediet</a:t>
            </a:r>
            <a:endParaRPr lang="da-DK" sz="1600">
              <a:solidFill>
                <a:schemeClr val="bg1"/>
              </a:solidFill>
            </a:endParaRPr>
          </a:p>
        </p:txBody>
      </p:sp>
      <p:sp>
        <p:nvSpPr>
          <p:cNvPr id="9221" name="Slide Number Placeholder 6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10F4D7-E546-4A5A-91F8-1AB12E03829E}" type="slidenum">
              <a:rPr lang="da-DK"/>
              <a:pPr/>
              <a:t>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ktangel 1"/>
          <p:cNvSpPr>
            <a:spLocks noChangeArrowheads="1"/>
          </p:cNvSpPr>
          <p:nvPr/>
        </p:nvSpPr>
        <p:spPr bwMode="auto">
          <a:xfrm>
            <a:off x="428625" y="1412875"/>
            <a:ext cx="8501063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2000">
                <a:solidFill>
                  <a:schemeClr val="bg1"/>
                </a:solidFill>
                <a:latin typeface="Arial" charset="0"/>
                <a:cs typeface="Arial" charset="0"/>
              </a:rPr>
              <a:t>Undersøgeren må tilstræbe at Ø er lig med 0</a:t>
            </a:r>
            <a:r>
              <a:rPr lang="da-DK">
                <a:solidFill>
                  <a:schemeClr val="bg1"/>
                </a:solidFill>
              </a:rPr>
              <a:t>º</a:t>
            </a:r>
            <a:r>
              <a:rPr lang="da-DK" sz="2000">
                <a:solidFill>
                  <a:schemeClr val="bg1"/>
                </a:solidFill>
                <a:latin typeface="Arial" charset="0"/>
                <a:cs typeface="Arial" charset="0"/>
              </a:rPr>
              <a:t> eller 180</a:t>
            </a:r>
            <a:r>
              <a:rPr lang="da-DK">
                <a:solidFill>
                  <a:schemeClr val="bg1"/>
                </a:solidFill>
              </a:rPr>
              <a:t>º</a:t>
            </a:r>
            <a:r>
              <a:rPr lang="da-DK" sz="200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</a:p>
          <a:p>
            <a:endParaRPr lang="da-DK" sz="20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0" hangingPunct="0"/>
            <a:r>
              <a:rPr lang="da-DK" sz="2000">
                <a:solidFill>
                  <a:schemeClr val="bg1"/>
                </a:solidFill>
                <a:latin typeface="Arial" charset="0"/>
                <a:cs typeface="Arial" charset="0"/>
              </a:rPr>
              <a:t>Ved en vinkelfejl på ca. 25</a:t>
            </a:r>
            <a:r>
              <a:rPr lang="da-DK">
                <a:solidFill>
                  <a:schemeClr val="bg1"/>
                </a:solidFill>
              </a:rPr>
              <a:t>º</a:t>
            </a:r>
            <a:r>
              <a:rPr lang="da-DK" sz="2000">
                <a:solidFill>
                  <a:schemeClr val="bg1"/>
                </a:solidFill>
                <a:latin typeface="Arial" charset="0"/>
                <a:cs typeface="Arial" charset="0"/>
              </a:rPr>
              <a:t> måles ca. 10% for lavt (cos. 25º = 0.9) </a:t>
            </a:r>
          </a:p>
          <a:p>
            <a:pPr eaLnBrk="0" hangingPunct="0"/>
            <a:r>
              <a:rPr lang="da-DK" sz="2000">
                <a:solidFill>
                  <a:schemeClr val="bg1"/>
                </a:solidFill>
                <a:latin typeface="Arial" charset="0"/>
                <a:cs typeface="Arial" charset="0"/>
              </a:rPr>
              <a:t>Hvis der måles vinkelret på blodstrømmen fås intet signal (cos. 90</a:t>
            </a:r>
            <a:r>
              <a:rPr lang="da-DK">
                <a:solidFill>
                  <a:schemeClr val="bg1"/>
                </a:solidFill>
              </a:rPr>
              <a:t>º</a:t>
            </a:r>
            <a:r>
              <a:rPr lang="da-DK" sz="2000">
                <a:solidFill>
                  <a:schemeClr val="bg1"/>
                </a:solidFill>
                <a:latin typeface="Arial" charset="0"/>
                <a:cs typeface="Arial" charset="0"/>
              </a:rPr>
              <a:t> = 0). </a:t>
            </a:r>
            <a:r>
              <a:rPr lang="da-DK" sz="100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11267" name="Picture 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4213" y="2924175"/>
            <a:ext cx="4319587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Tekstboks 3"/>
          <p:cNvSpPr txBox="1">
            <a:spLocks noChangeArrowheads="1"/>
          </p:cNvSpPr>
          <p:nvPr/>
        </p:nvSpPr>
        <p:spPr bwMode="auto">
          <a:xfrm>
            <a:off x="539750" y="765175"/>
            <a:ext cx="20224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da-DK" sz="36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ea typeface="+mn-ea"/>
                <a:cs typeface="Arial" charset="0"/>
              </a:rPr>
              <a:t>Vinkelfejl</a:t>
            </a:r>
          </a:p>
        </p:txBody>
      </p:sp>
      <p:sp>
        <p:nvSpPr>
          <p:cNvPr id="11270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5BDC8E-373D-40C7-9740-D21B556186DF}" type="slidenum">
              <a:rPr lang="da-DK"/>
              <a:pPr/>
              <a:t>6</a:t>
            </a:fld>
            <a:endParaRPr lang="da-DK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ktangel 1"/>
          <p:cNvSpPr>
            <a:spLocks noChangeArrowheads="1"/>
          </p:cNvSpPr>
          <p:nvPr/>
        </p:nvSpPr>
        <p:spPr bwMode="auto">
          <a:xfrm>
            <a:off x="1116013" y="1773238"/>
            <a:ext cx="7056437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2000">
                <a:solidFill>
                  <a:schemeClr val="bg1"/>
                </a:solidFill>
                <a:latin typeface="Arial" charset="0"/>
                <a:cs typeface="Arial" charset="0"/>
              </a:rPr>
              <a:t>Hastighederne vises over baseline, </a:t>
            </a:r>
          </a:p>
          <a:p>
            <a:r>
              <a:rPr lang="da-DK" sz="2000">
                <a:solidFill>
                  <a:schemeClr val="bg1"/>
                </a:solidFill>
                <a:latin typeface="Arial" charset="0"/>
                <a:cs typeface="Arial" charset="0"/>
              </a:rPr>
              <a:t>når flowet er rettet mod transduceren</a:t>
            </a:r>
          </a:p>
          <a:p>
            <a:endParaRPr lang="da-DK" sz="20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20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20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20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20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20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200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r>
              <a:rPr lang="da-DK" sz="2000">
                <a:solidFill>
                  <a:schemeClr val="bg1"/>
                </a:solidFill>
                <a:latin typeface="Arial" charset="0"/>
                <a:cs typeface="Arial" charset="0"/>
              </a:rPr>
              <a:t>Hastighederne vises under baseline, </a:t>
            </a:r>
          </a:p>
          <a:p>
            <a:r>
              <a:rPr lang="da-DK" sz="2000">
                <a:solidFill>
                  <a:schemeClr val="bg1"/>
                </a:solidFill>
                <a:latin typeface="Arial" charset="0"/>
                <a:cs typeface="Arial" charset="0"/>
              </a:rPr>
              <a:t>når flowet er rettet væk fra transduceren</a:t>
            </a:r>
          </a:p>
          <a:p>
            <a:endParaRPr lang="da-DK" sz="4000">
              <a:solidFill>
                <a:schemeClr val="bg1"/>
              </a:solidFill>
            </a:endParaRPr>
          </a:p>
        </p:txBody>
      </p:sp>
      <p:sp>
        <p:nvSpPr>
          <p:cNvPr id="11267" name="Tekstboks 3"/>
          <p:cNvSpPr txBox="1">
            <a:spLocks noChangeArrowheads="1"/>
          </p:cNvSpPr>
          <p:nvPr/>
        </p:nvSpPr>
        <p:spPr bwMode="auto">
          <a:xfrm>
            <a:off x="323850" y="549275"/>
            <a:ext cx="83915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da-DK" sz="360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ea typeface="+mn-ea"/>
                <a:cs typeface="Arial" charset="0"/>
              </a:rPr>
              <a:t>Apparatet viser hastighed af reflektoren</a:t>
            </a:r>
          </a:p>
        </p:txBody>
      </p:sp>
      <p:pic>
        <p:nvPicPr>
          <p:cNvPr id="12292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867400" y="1268413"/>
            <a:ext cx="143827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875338" y="3862388"/>
            <a:ext cx="150495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1B85C0-DE48-4EFD-BC26-4390AF9D3489}" type="slidenum">
              <a:rPr lang="da-DK"/>
              <a:pPr/>
              <a:t>7</a:t>
            </a:fld>
            <a:endParaRPr lang="da-DK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588" y="2620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42875" y="692150"/>
            <a:ext cx="8786813" cy="590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da-DK" sz="3200" b="1" dirty="0" err="1" smtClean="0">
                <a:solidFill>
                  <a:srgbClr val="F9B268"/>
                </a:solidFill>
                <a:latin typeface="Arial" charset="0"/>
                <a:cs typeface="Arial" charset="0"/>
              </a:rPr>
              <a:t>Continuous</a:t>
            </a:r>
            <a:r>
              <a:rPr lang="da-DK" sz="3200" b="1" dirty="0" smtClean="0">
                <a:solidFill>
                  <a:srgbClr val="F9B268"/>
                </a:solidFill>
                <a:latin typeface="Arial" charset="0"/>
                <a:cs typeface="Arial" charset="0"/>
              </a:rPr>
              <a:t> </a:t>
            </a:r>
            <a:r>
              <a:rPr lang="da-DK" sz="3200" b="1" dirty="0" err="1">
                <a:solidFill>
                  <a:srgbClr val="F9B268"/>
                </a:solidFill>
                <a:latin typeface="Arial" charset="0"/>
                <a:cs typeface="Arial" charset="0"/>
              </a:rPr>
              <a:t>wave</a:t>
            </a:r>
            <a:r>
              <a:rPr lang="da-DK" sz="3200" b="1" dirty="0">
                <a:solidFill>
                  <a:srgbClr val="F9B268"/>
                </a:solidFill>
                <a:latin typeface="Arial" charset="0"/>
                <a:cs typeface="Arial" charset="0"/>
              </a:rPr>
              <a:t> </a:t>
            </a:r>
            <a:r>
              <a:rPr lang="da-DK" sz="3200" b="1" dirty="0" err="1">
                <a:solidFill>
                  <a:srgbClr val="F9B268"/>
                </a:solidFill>
                <a:latin typeface="Arial" charset="0"/>
                <a:cs typeface="Arial" charset="0"/>
              </a:rPr>
              <a:t>Doppler</a:t>
            </a:r>
            <a:r>
              <a:rPr lang="da-DK" sz="1800" b="1" dirty="0">
                <a:solidFill>
                  <a:schemeClr val="bg1"/>
                </a:solidFill>
                <a:latin typeface="Arial" charset="0"/>
                <a:cs typeface="Arial" charset="0"/>
              </a:rPr>
              <a:t/>
            </a:r>
            <a:br>
              <a:rPr lang="da-DK" sz="1800" b="1" dirty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/>
            </a:r>
            <a:b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Alle strømningshastigheder ultralyden møder på sin vej bliver målt. </a:t>
            </a:r>
          </a:p>
          <a:p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r>
              <a:rPr lang="da-DK" sz="1800" b="1" dirty="0">
                <a:solidFill>
                  <a:schemeClr val="bg1"/>
                </a:solidFill>
                <a:latin typeface="Arial" charset="0"/>
                <a:cs typeface="Arial" charset="0"/>
              </a:rPr>
              <a:t>Y-aksen </a:t>
            </a:r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angiver </a:t>
            </a:r>
          </a:p>
          <a:p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Hastighederne der måles</a:t>
            </a:r>
          </a:p>
          <a:p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r>
              <a:rPr lang="da-DK" sz="1800" b="1" dirty="0">
                <a:solidFill>
                  <a:schemeClr val="bg1"/>
                </a:solidFill>
                <a:latin typeface="Arial" charset="0"/>
                <a:cs typeface="Arial" charset="0"/>
              </a:rPr>
              <a:t>X-aksen </a:t>
            </a:r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angiver tid </a:t>
            </a:r>
          </a:p>
          <a:p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(EKG viser hvor i </a:t>
            </a:r>
          </a:p>
          <a:p>
            <a:r>
              <a:rPr lang="da-DK" sz="1800" dirty="0">
                <a:solidFill>
                  <a:schemeClr val="bg1"/>
                </a:solidFill>
                <a:latin typeface="Arial" charset="0"/>
                <a:cs typeface="Arial" charset="0"/>
              </a:rPr>
              <a:t>hjertecyklus der måles) </a:t>
            </a:r>
          </a:p>
          <a:p>
            <a:endParaRPr lang="da-DK" sz="18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6388" name="Rectangle 9"/>
          <p:cNvSpPr>
            <a:spLocks noChangeArrowheads="1"/>
          </p:cNvSpPr>
          <p:nvPr/>
        </p:nvSpPr>
        <p:spPr bwMode="auto">
          <a:xfrm>
            <a:off x="1588" y="3078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6389" name="Picture 22" descr="C:\CH\AVI filer\as\hyper as\grad118_1.bmp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987675" y="1989138"/>
            <a:ext cx="5884863" cy="418623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16390" name="Text Box 23"/>
          <p:cNvSpPr txBox="1">
            <a:spLocks noChangeArrowheads="1"/>
          </p:cNvSpPr>
          <p:nvPr/>
        </p:nvSpPr>
        <p:spPr bwMode="auto">
          <a:xfrm>
            <a:off x="3059113" y="5445125"/>
            <a:ext cx="1441450" cy="6477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3600">
                <a:solidFill>
                  <a:schemeClr val="bg1"/>
                </a:solidFill>
              </a:rPr>
              <a:t>P=4v</a:t>
            </a:r>
            <a:r>
              <a:rPr lang="da-DK" sz="3600" baseline="30000">
                <a:solidFill>
                  <a:schemeClr val="bg1"/>
                </a:solidFill>
              </a:rPr>
              <a:t>2</a:t>
            </a:r>
            <a:endParaRPr lang="da-DK" sz="3600">
              <a:solidFill>
                <a:schemeClr val="bg1"/>
              </a:solidFill>
            </a:endParaRPr>
          </a:p>
        </p:txBody>
      </p:sp>
      <p:sp>
        <p:nvSpPr>
          <p:cNvPr id="16391" name="Slide Number Placeholder 6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027E499-5C53-4CCA-A96C-BD2466A09A79}" type="slidenum">
              <a:rPr lang="da-DK"/>
              <a:pPr/>
              <a:t>8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588" y="2239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468313" y="620713"/>
            <a:ext cx="80010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da-DK" sz="3200" b="1">
                <a:solidFill>
                  <a:srgbClr val="F9B268"/>
                </a:solidFill>
                <a:latin typeface="Arial" charset="0"/>
                <a:cs typeface="Arial" charset="0"/>
              </a:rPr>
              <a:t>Pulsed wave Doppler </a:t>
            </a:r>
            <a:r>
              <a:rPr lang="da-DK" sz="1600" b="1">
                <a:solidFill>
                  <a:schemeClr val="bg1"/>
                </a:solidFill>
                <a:latin typeface="Arial" charset="0"/>
                <a:cs typeface="Arial" charset="0"/>
              </a:rPr>
              <a:t/>
            </a:r>
            <a:br>
              <a:rPr lang="da-DK" sz="1600" b="1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  <a:t/>
            </a:r>
            <a:br>
              <a:rPr lang="da-DK" sz="160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da-DK" sz="1800">
                <a:solidFill>
                  <a:schemeClr val="bg1"/>
                </a:solidFill>
                <a:latin typeface="Arial" charset="0"/>
                <a:cs typeface="Arial" charset="0"/>
              </a:rPr>
              <a:t>Ved PW-Doppler udsendes og </a:t>
            </a:r>
            <a:r>
              <a:rPr lang="ja-JP" altLang="da-DK" sz="1800">
                <a:solidFill>
                  <a:schemeClr val="bg1"/>
                </a:solidFill>
                <a:latin typeface="Arial" charset="0"/>
                <a:cs typeface="Arial" charset="0"/>
              </a:rPr>
              <a:t>’</a:t>
            </a:r>
            <a:r>
              <a:rPr lang="da-DK" altLang="ja-JP" sz="1800">
                <a:solidFill>
                  <a:schemeClr val="bg1"/>
                </a:solidFill>
                <a:latin typeface="Arial" charset="0"/>
                <a:cs typeface="Arial" charset="0"/>
              </a:rPr>
              <a:t>lyttes</a:t>
            </a:r>
            <a:r>
              <a:rPr lang="ja-JP" altLang="da-DK" sz="1800">
                <a:solidFill>
                  <a:schemeClr val="bg1"/>
                </a:solidFill>
                <a:latin typeface="Arial" charset="0"/>
                <a:cs typeface="Arial" charset="0"/>
              </a:rPr>
              <a:t>’</a:t>
            </a:r>
            <a:r>
              <a:rPr lang="da-DK" altLang="ja-JP" sz="1800">
                <a:solidFill>
                  <a:schemeClr val="bg1"/>
                </a:solidFill>
                <a:latin typeface="Arial" charset="0"/>
                <a:cs typeface="Arial" charset="0"/>
              </a:rPr>
              <a:t> ultralyden pulserende. Ved at indstille tidsintervallet mellem impulsudsendelse og modtagelse kan man isoleret måle i en bestemt afstand fra transduceren. </a:t>
            </a:r>
            <a:endParaRPr lang="da-DK" altLang="ja-JP" sz="900">
              <a:solidFill>
                <a:schemeClr val="bg1"/>
              </a:solidFill>
            </a:endParaRPr>
          </a:p>
          <a:p>
            <a:pPr eaLnBrk="0" hangingPunct="0"/>
            <a:endParaRPr lang="da-DK" sz="3600">
              <a:solidFill>
                <a:schemeClr val="bg1"/>
              </a:solidFill>
            </a:endParaRPr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388938" y="1554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7413" name="Picture 8" descr="D:\images\pulm-vein-flow-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27088" y="2381250"/>
            <a:ext cx="274955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24" descr="C:\CH\Braunwald figurer\IMAGES\BR03009.MED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779838" y="2349500"/>
            <a:ext cx="4554537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5" name="Slide Number Placeholder 6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D9A6DB7-8C2F-4B86-8871-E0852BE2FC4E}" type="slidenum">
              <a:rPr lang="da-DK"/>
              <a:pPr/>
              <a:t>9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Doppler metoder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æmodynamik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Hæmodynamik</Template>
  <TotalTime>1305</TotalTime>
  <Words>1279</Words>
  <Application>Microsoft Office PowerPoint</Application>
  <PresentationFormat>On-screen Show (4:3)</PresentationFormat>
  <Paragraphs>286</Paragraphs>
  <Slides>20</Slides>
  <Notes>19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Hæmodynamik</vt:lpstr>
      <vt:lpstr>Bitmapbillede</vt:lpstr>
      <vt:lpstr>Doppler metoder</vt:lpstr>
      <vt:lpstr>Doppler modaliteter</vt:lpstr>
      <vt:lpstr>Fra ultralyd til billede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henrik wiggers</dc:creator>
  <cp:lastModifiedBy>Thue</cp:lastModifiedBy>
  <cp:revision>116</cp:revision>
  <cp:lastPrinted>2012-04-26T20:37:06Z</cp:lastPrinted>
  <dcterms:created xsi:type="dcterms:W3CDTF">2008-02-04T20:25:10Z</dcterms:created>
  <dcterms:modified xsi:type="dcterms:W3CDTF">2012-09-28T10:43:47Z</dcterms:modified>
</cp:coreProperties>
</file>