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3" r:id="rId2"/>
    <p:sldId id="256" r:id="rId3"/>
    <p:sldId id="274" r:id="rId4"/>
    <p:sldId id="275" r:id="rId5"/>
    <p:sldId id="277" r:id="rId6"/>
    <p:sldId id="276" r:id="rId7"/>
    <p:sldId id="278" r:id="rId8"/>
    <p:sldId id="282" r:id="rId9"/>
    <p:sldId id="279" r:id="rId10"/>
    <p:sldId id="280" r:id="rId11"/>
    <p:sldId id="259" r:id="rId12"/>
    <p:sldId id="257" r:id="rId13"/>
    <p:sldId id="283" r:id="rId14"/>
    <p:sldId id="284" r:id="rId15"/>
    <p:sldId id="289" r:id="rId16"/>
    <p:sldId id="290" r:id="rId17"/>
    <p:sldId id="294" r:id="rId18"/>
    <p:sldId id="293" r:id="rId19"/>
    <p:sldId id="292" r:id="rId20"/>
    <p:sldId id="287" r:id="rId21"/>
    <p:sldId id="288" r:id="rId22"/>
    <p:sldId id="285" r:id="rId23"/>
    <p:sldId id="286" r:id="rId24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96" autoAdjust="0"/>
    <p:restoredTop sz="90945" autoAdjust="0"/>
  </p:normalViewPr>
  <p:slideViewPr>
    <p:cSldViewPr>
      <p:cViewPr varScale="1">
        <p:scale>
          <a:sx n="46" d="100"/>
          <a:sy n="46" d="100"/>
        </p:scale>
        <p:origin x="-7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12.xml"/><Relationship Id="rId1" Type="http://schemas.openxmlformats.org/officeDocument/2006/relationships/slide" Target="slides/slide9.xml"/><Relationship Id="rId5" Type="http://schemas.openxmlformats.org/officeDocument/2006/relationships/slide" Target="slides/slide17.xml"/><Relationship Id="rId4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13A6C6A-2C70-4CC6-AD76-A911972D5F29}" type="datetimeFigureOut">
              <a:rPr lang="da-DK"/>
              <a:pPr>
                <a:defRPr/>
              </a:pPr>
              <a:t>23-09-2012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5CB070-70CD-4D28-B67F-C42509FE878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01B715-1B26-4D4E-9B47-A1377C788FC3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F95B75-DB72-4EC8-9F95-30ED44706D7C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37A436-5D3B-420E-9096-9737320B8DAE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EC113C-FD0C-4E71-AE34-E338F2886208}" type="slidenum">
              <a:rPr lang="da-DK" sz="1200">
                <a:latin typeface="Calibri" pitchFamily="34" charset="0"/>
              </a:rPr>
              <a:pPr algn="r"/>
              <a:t>13</a:t>
            </a:fld>
            <a:endParaRPr lang="da-DK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3AC264-C535-41F1-A838-4FCED75A1812}" type="slidenum">
              <a:rPr lang="da-DK" sz="1200">
                <a:latin typeface="Calibri" pitchFamily="34" charset="0"/>
              </a:rPr>
              <a:pPr algn="r"/>
              <a:t>14</a:t>
            </a:fld>
            <a:endParaRPr lang="da-DK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274F69-4FF9-4E18-919C-5F973D3E42FC}" type="slidenum">
              <a:rPr lang="da-DK" sz="1200">
                <a:latin typeface="Calibri" pitchFamily="34" charset="0"/>
              </a:rPr>
              <a:pPr algn="r"/>
              <a:t>15</a:t>
            </a:fld>
            <a:endParaRPr lang="da-DK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4E7444-5549-4EDF-85A9-AD885ADD53EF}" type="slidenum">
              <a:rPr lang="da-DK" sz="1200">
                <a:latin typeface="Calibri" pitchFamily="34" charset="0"/>
              </a:rPr>
              <a:pPr algn="r"/>
              <a:t>16</a:t>
            </a:fld>
            <a:endParaRPr lang="da-DK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7E11087-5DE2-4E2E-A806-C3902B354F1A}" type="slidenum">
              <a:rPr lang="da-DK" sz="1200">
                <a:latin typeface="Calibri" pitchFamily="34" charset="0"/>
              </a:rPr>
              <a:pPr algn="r"/>
              <a:t>17</a:t>
            </a:fld>
            <a:endParaRPr lang="da-DK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13340A-3C5B-4F2B-8F4F-5144793EAA2A}" type="slidenum">
              <a:rPr lang="da-DK" sz="1200">
                <a:latin typeface="Calibri" pitchFamily="34" charset="0"/>
              </a:rPr>
              <a:pPr algn="r"/>
              <a:t>18</a:t>
            </a:fld>
            <a:endParaRPr lang="da-DK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500FCA-F5D0-4735-81A3-C44A859C4225}" type="slidenum">
              <a:rPr lang="da-DK" sz="1200">
                <a:latin typeface="Calibri" pitchFamily="34" charset="0"/>
              </a:rPr>
              <a:pPr algn="r"/>
              <a:t>19</a:t>
            </a:fld>
            <a:endParaRPr lang="da-DK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77828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52DF7E-5540-4F17-8FB3-4DB7C6927021}" type="slidenum">
              <a:rPr lang="da-DK" sz="1200"/>
              <a:pPr algn="r"/>
              <a:t>20</a:t>
            </a:fld>
            <a:endParaRPr lang="da-DK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1B7245-BFDD-4DDA-8989-8237D1EA7DCC}" type="slidenum">
              <a:rPr lang="da-DK" sz="1200">
                <a:latin typeface="Calibri" pitchFamily="34" charset="0"/>
              </a:rPr>
              <a:pPr algn="r"/>
              <a:t>3</a:t>
            </a:fld>
            <a:endParaRPr lang="da-DK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79876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AB4D99C-E516-4310-8A04-32EC9867268D}" type="slidenum">
              <a:rPr lang="da-DK" sz="1200"/>
              <a:pPr algn="r"/>
              <a:t>21</a:t>
            </a:fld>
            <a:endParaRPr lang="da-DK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73732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3B769F-9C3F-4741-840E-FF06995119BE}" type="slidenum">
              <a:rPr lang="da-DK" sz="1200"/>
              <a:pPr algn="r"/>
              <a:t>22</a:t>
            </a:fld>
            <a:endParaRPr lang="da-DK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75780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7565FBB-EDD7-401B-9A41-4A8B1C08226E}" type="slidenum">
              <a:rPr lang="da-DK" sz="1200"/>
              <a:pPr algn="r"/>
              <a:t>23</a:t>
            </a:fld>
            <a:endParaRPr lang="da-DK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69ADCCC-5D46-4014-8851-97CF5013BAC1}" type="slidenum">
              <a:rPr lang="da-DK" sz="1200">
                <a:latin typeface="Calibri" pitchFamily="34" charset="0"/>
              </a:rPr>
              <a:pPr algn="r"/>
              <a:t>4</a:t>
            </a:fld>
            <a:endParaRPr lang="da-DK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5254D6-E447-494B-8BA9-0E66693B063C}" type="slidenum">
              <a:rPr lang="da-DK" sz="1200">
                <a:latin typeface="Calibri" pitchFamily="34" charset="0"/>
              </a:rPr>
              <a:pPr algn="r"/>
              <a:t>5</a:t>
            </a:fld>
            <a:endParaRPr lang="da-DK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BB07EF-2E4C-4DE6-BE91-48AAE95EE7BE}" type="slidenum">
              <a:rPr lang="da-DK" sz="1200">
                <a:latin typeface="Calibri" pitchFamily="34" charset="0"/>
              </a:rPr>
              <a:pPr algn="r"/>
              <a:t>6</a:t>
            </a:fld>
            <a:endParaRPr lang="da-DK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3E36D9-D8AC-4E99-9661-4CFB77D6A676}" type="slidenum">
              <a:rPr lang="da-DK" sz="1200">
                <a:latin typeface="Calibri" pitchFamily="34" charset="0"/>
              </a:rPr>
              <a:pPr algn="r"/>
              <a:t>7</a:t>
            </a:fld>
            <a:endParaRPr lang="da-DK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7B67B8-99CC-4912-921F-58BAEA5A648C}" type="slidenum">
              <a:rPr lang="da-DK" sz="1200">
                <a:latin typeface="Calibri" pitchFamily="34" charset="0"/>
              </a:rPr>
              <a:pPr algn="r"/>
              <a:t>8</a:t>
            </a:fld>
            <a:endParaRPr lang="da-DK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029044-F50C-4F8C-B576-2F9C1E261ED0}" type="slidenum">
              <a:rPr lang="da-DK" sz="1200">
                <a:latin typeface="Calibri" pitchFamily="34" charset="0"/>
              </a:rPr>
              <a:pPr algn="r"/>
              <a:t>9</a:t>
            </a:fld>
            <a:endParaRPr lang="da-DK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4F21CF-4583-4011-BF41-242C3093FD55}" type="slidenum">
              <a:rPr lang="da-DK" sz="1200">
                <a:latin typeface="Calibri" pitchFamily="34" charset="0"/>
              </a:rPr>
              <a:pPr algn="r"/>
              <a:t>10</a:t>
            </a:fld>
            <a:endParaRPr lang="da-DK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C3FC9F-EA21-4F87-8BEA-B3C6DB31B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CE3BC5-1F86-4276-A067-326F1B615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817E71-EFC6-48C4-8E67-E72BB72F9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05771E-D2A7-47E8-A71D-FA3843BC7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37924-F2BE-4808-B9AC-7E3FF8B8E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BE9D18-F911-4139-BE80-43939E391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C66D44-C340-4DA5-9F84-5BFF5ABAB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0833A7-C4A1-43F3-BAEF-4438E920B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891D87-C592-4CE7-9E37-63F6C308E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871FEB-1888-4DDA-B37F-824DBE016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A45FC2-12F6-4BC7-B012-B4B108515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kkokardiografi.d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589713"/>
            <a:ext cx="9144000" cy="2682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4111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2" descr="C:\Users\Thue\Desktop\Joomla_sites\ekko_site\jupgrade\templates\darkekko2\images\header-object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-277813" y="-3175"/>
            <a:ext cx="1400176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52400" y="533400"/>
            <a:ext cx="8839200" cy="5943600"/>
          </a:xfrm>
          <a:prstGeom prst="roundRect">
            <a:avLst>
              <a:gd name="adj" fmla="val 513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for at redigere titeltypografi i masteren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for at redigere teksttypografierne i masteren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82550"/>
            <a:ext cx="342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>
                <a:solidFill>
                  <a:schemeClr val="bg2"/>
                </a:solidFill>
                <a:latin typeface="+mn-lt"/>
              </a:rPr>
              <a:t>Ekko 1 – kursus i basal ekkokardiografi</a:t>
            </a:r>
            <a:endParaRPr lang="en-US" sz="12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0788" y="82550"/>
            <a:ext cx="2738437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>
                <a:solidFill>
                  <a:schemeClr val="bg2"/>
                </a:solidFill>
                <a:latin typeface="Arial"/>
                <a:cs typeface="Arial"/>
              </a:rPr>
              <a:t>©</a:t>
            </a:r>
            <a:r>
              <a:rPr lang="da-DK" sz="1200">
                <a:solidFill>
                  <a:schemeClr val="bg2"/>
                </a:solidFill>
                <a:latin typeface="+mn-lt"/>
              </a:rPr>
              <a:t> Dansk Cardiologisk Selskab</a:t>
            </a:r>
            <a:endParaRPr lang="en-US" sz="12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713"/>
            <a:ext cx="28956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625" y="6589713"/>
            <a:ext cx="21336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543B-4F44-4966-8612-17389A078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TTE%20PLAX.wmv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sax%20mv.wmv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normal%204%20kammer.wm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video" Target="SAX%20m%20col.wmv" TargetMode="External"/><Relationship Id="rId7" Type="http://schemas.openxmlformats.org/officeDocument/2006/relationships/image" Target="../media/image24.png"/><Relationship Id="rId2" Type="http://schemas.openxmlformats.org/officeDocument/2006/relationships/video" Target="ap4%20col.wmv" TargetMode="External"/><Relationship Id="rId1" Type="http://schemas.openxmlformats.org/officeDocument/2006/relationships/video" Target="TTE%20PLAX%20C.wmv" TargetMode="Externa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video" Target="pulm%20a.wmv" TargetMode="External"/><Relationship Id="rId1" Type="http://schemas.openxmlformats.org/officeDocument/2006/relationships/video" Target="TTE%20SAX%20P%20m%20C.wmv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normal%204%20kammer.wmv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video" Target="rv%20col.wmv" TargetMode="External"/><Relationship Id="rId7" Type="http://schemas.openxmlformats.org/officeDocument/2006/relationships/image" Target="../media/image34.png"/><Relationship Id="rId2" Type="http://schemas.openxmlformats.org/officeDocument/2006/relationships/video" Target="rv.wmv" TargetMode="External"/><Relationship Id="rId1" Type="http://schemas.openxmlformats.org/officeDocument/2006/relationships/video" Target="TTE%20VCI.wmv" TargetMode="Externa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ideo" Target="plax.wmv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3.png"/><Relationship Id="rId3" Type="http://schemas.openxmlformats.org/officeDocument/2006/relationships/video" Target="sax%20ao%20col.wmv" TargetMode="External"/><Relationship Id="rId7" Type="http://schemas.openxmlformats.org/officeDocument/2006/relationships/notesSlide" Target="../notesSlides/notesSlide20.xml"/><Relationship Id="rId12" Type="http://schemas.openxmlformats.org/officeDocument/2006/relationships/image" Target="../media/image42.png"/><Relationship Id="rId2" Type="http://schemas.openxmlformats.org/officeDocument/2006/relationships/video" Target="sax%20ao.wmv" TargetMode="External"/><Relationship Id="rId1" Type="http://schemas.openxmlformats.org/officeDocument/2006/relationships/video" Target="sav%20cho.wmv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1.png"/><Relationship Id="rId5" Type="http://schemas.openxmlformats.org/officeDocument/2006/relationships/video" Target="pulm%20a%20col.wmv" TargetMode="External"/><Relationship Id="rId10" Type="http://schemas.openxmlformats.org/officeDocument/2006/relationships/image" Target="../media/image40.png"/><Relationship Id="rId4" Type="http://schemas.openxmlformats.org/officeDocument/2006/relationships/video" Target="pulm%20a.wmv" TargetMode="External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13" Type="http://schemas.openxmlformats.org/officeDocument/2006/relationships/image" Target="../media/image47.png"/><Relationship Id="rId3" Type="http://schemas.openxmlformats.org/officeDocument/2006/relationships/video" Target="ap%20lx.wmv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6.png"/><Relationship Id="rId2" Type="http://schemas.openxmlformats.org/officeDocument/2006/relationships/video" Target="ap2.wmv" TargetMode="External"/><Relationship Id="rId1" Type="http://schemas.openxmlformats.org/officeDocument/2006/relationships/video" Target="ap4.wmv" TargetMode="External"/><Relationship Id="rId6" Type="http://schemas.openxmlformats.org/officeDocument/2006/relationships/video" Target="ap%20lx%20col.wmv" TargetMode="External"/><Relationship Id="rId11" Type="http://schemas.openxmlformats.org/officeDocument/2006/relationships/image" Target="../media/image45.png"/><Relationship Id="rId5" Type="http://schemas.openxmlformats.org/officeDocument/2006/relationships/video" Target="ap2%20col.wmv" TargetMode="External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video" Target="ap4%20col.wmv" TargetMode="External"/><Relationship Id="rId9" Type="http://schemas.openxmlformats.org/officeDocument/2006/relationships/image" Target="../media/image37.png"/><Relationship Id="rId1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ideo" Target="rv%20col.wmv" TargetMode="External"/><Relationship Id="rId6" Type="http://schemas.openxmlformats.org/officeDocument/2006/relationships/image" Target="../media/image51.wmf"/><Relationship Id="rId5" Type="http://schemas.openxmlformats.org/officeDocument/2006/relationships/image" Target="../media/image50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sax%20ao.wm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normal%204%20kammer.wm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Documents%20and%20Settings\Jacob%20Eifer%20M&#248;ller\Dokumenter\standard\sax%20ao.avi" TargetMode="External"/><Relationship Id="rId1" Type="http://schemas.openxmlformats.org/officeDocument/2006/relationships/video" Target="TTE%20PLAX%202.wmv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video" Target="ap%205ch.wmv" TargetMode="External"/><Relationship Id="rId7" Type="http://schemas.openxmlformats.org/officeDocument/2006/relationships/image" Target="../media/image13.png"/><Relationship Id="rId2" Type="http://schemas.openxmlformats.org/officeDocument/2006/relationships/video" Target="sax%20ao%20col.wmv" TargetMode="External"/><Relationship Id="rId1" Type="http://schemas.openxmlformats.org/officeDocument/2006/relationships/video" Target="TTE%20PLAX%20C.wmv" TargetMode="Externa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4000"/>
              <a:t>EKKO 1 </a:t>
            </a:r>
            <a:br>
              <a:rPr lang="da-DK" sz="4000"/>
            </a:br>
            <a:r>
              <a:rPr lang="da-DK" sz="4000"/>
              <a:t/>
            </a:r>
            <a:br>
              <a:rPr lang="da-DK" sz="4000"/>
            </a:br>
            <a:r>
              <a:rPr lang="da-DK" sz="4000"/>
              <a:t>”Den normale ekko” </a:t>
            </a:r>
            <a:br>
              <a:rPr lang="da-DK" sz="4000"/>
            </a:br>
            <a:r>
              <a:rPr lang="da-DK" sz="4000"/>
              <a:t>Hjerteklapper 1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838200"/>
          </a:xfrm>
        </p:spPr>
        <p:txBody>
          <a:bodyPr/>
          <a:lstStyle/>
          <a:p>
            <a:endParaRPr lang="da-DK">
              <a:solidFill>
                <a:srgbClr val="8E91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Mitralklappen</a:t>
            </a:r>
          </a:p>
        </p:txBody>
      </p:sp>
      <p:sp>
        <p:nvSpPr>
          <p:cNvPr id="43012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Set med TTE, PLAX</a:t>
            </a:r>
          </a:p>
          <a:p>
            <a:pPr lvl="1"/>
            <a:r>
              <a:rPr lang="da-DK"/>
              <a:t>Anteriore flig mod aorta</a:t>
            </a:r>
          </a:p>
        </p:txBody>
      </p:sp>
      <p:pic>
        <p:nvPicPr>
          <p:cNvPr id="43013" name="TTE PLAX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2590800"/>
            <a:ext cx="5322888" cy="3786188"/>
          </a:xfrm>
          <a:prstGeom prst="rect">
            <a:avLst/>
          </a:prstGeom>
          <a:noFill/>
        </p:spPr>
      </p:pic>
      <p:pic>
        <p:nvPicPr>
          <p:cNvPr id="43014" name="Picture 6" descr="Left parasternal long axis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2788" y="1828800"/>
            <a:ext cx="3198812" cy="277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30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30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Set i SAX</a:t>
            </a:r>
          </a:p>
        </p:txBody>
      </p:sp>
      <p:pic>
        <p:nvPicPr>
          <p:cNvPr id="5" name="sax mv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2819400"/>
            <a:ext cx="495935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C:\CH\Rå Ekkobilleder\mitralklap figur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81750" y="860425"/>
            <a:ext cx="20764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5353050" y="3505200"/>
            <a:ext cx="3638550" cy="2881313"/>
            <a:chOff x="3264" y="2208"/>
            <a:chExt cx="2292" cy="1815"/>
          </a:xfrm>
        </p:grpSpPr>
        <p:pic>
          <p:nvPicPr>
            <p:cNvPr id="6" name="Picture 21" descr="A:\pisa.gif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312" y="2208"/>
              <a:ext cx="2223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7" name="Rektangel 8"/>
            <p:cNvSpPr>
              <a:spLocks noChangeArrowheads="1"/>
            </p:cNvSpPr>
            <p:nvPr/>
          </p:nvSpPr>
          <p:spPr bwMode="auto">
            <a:xfrm>
              <a:off x="3264" y="3792"/>
              <a:ext cx="2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b="1">
                  <a:latin typeface="Calibri" pitchFamily="34" charset="0"/>
                </a:rPr>
                <a:t>Medialt                             Lateralt</a:t>
              </a:r>
            </a:p>
          </p:txBody>
        </p:sp>
      </p:grpSp>
      <p:sp>
        <p:nvSpPr>
          <p:cNvPr id="8203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Mitralklappen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normal 4 kammer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2743200"/>
            <a:ext cx="5214938" cy="3554413"/>
          </a:xfrm>
          <a:prstGeom prst="rect">
            <a:avLst/>
          </a:prstGeom>
          <a:noFill/>
        </p:spPr>
      </p:pic>
      <p:pic>
        <p:nvPicPr>
          <p:cNvPr id="6159" name="Picture 15" descr="http://www.med.yale.edu/intmed/cardio/echo_atlas/views/graphics/4_chamber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06988" y="1706563"/>
            <a:ext cx="3656012" cy="3170237"/>
          </a:xfrm>
          <a:prstGeom prst="rect">
            <a:avLst/>
          </a:prstGeom>
          <a:noFill/>
        </p:spPr>
      </p:pic>
      <p:sp>
        <p:nvSpPr>
          <p:cNvPr id="6161" name="Rectang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Mitralklappen</a:t>
            </a:r>
          </a:p>
        </p:txBody>
      </p:sp>
      <p:sp>
        <p:nvSpPr>
          <p:cNvPr id="6162" name="Rectangle 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Set i 4-kammer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8001000" y="2452688"/>
            <a:ext cx="971550" cy="3667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Papilær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562600" y="3657600"/>
            <a:ext cx="165735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Anteriore cusp</a:t>
            </a:r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V="1">
            <a:off x="7239000" y="3505200"/>
            <a:ext cx="609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7239000" y="3962400"/>
            <a:ext cx="1781175" cy="3762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Posteriore cusp</a:t>
            </a:r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V="1">
            <a:off x="8077200" y="32766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7772400" y="262255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6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4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Mitralklappen</a:t>
            </a:r>
          </a:p>
        </p:txBody>
      </p:sp>
      <p:sp>
        <p:nvSpPr>
          <p:cNvPr id="60421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191000" cy="4800600"/>
          </a:xfrm>
        </p:spPr>
        <p:txBody>
          <a:bodyPr/>
          <a:lstStyle/>
          <a:p>
            <a:r>
              <a:rPr lang="da-DK"/>
              <a:t>Color doppler, PLAX, SAX,4CH,2CH</a:t>
            </a:r>
          </a:p>
        </p:txBody>
      </p:sp>
      <p:pic>
        <p:nvPicPr>
          <p:cNvPr id="60428" name="TTE PLAX C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8600" y="3297238"/>
            <a:ext cx="4470400" cy="3179762"/>
          </a:xfrm>
          <a:prstGeom prst="rect">
            <a:avLst/>
          </a:prstGeom>
          <a:noFill/>
        </p:spPr>
      </p:pic>
      <p:pic>
        <p:nvPicPr>
          <p:cNvPr id="60430" name="ap4 col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48200" y="3260725"/>
            <a:ext cx="4416425" cy="3140075"/>
          </a:xfrm>
          <a:prstGeom prst="rect">
            <a:avLst/>
          </a:prstGeom>
          <a:noFill/>
        </p:spPr>
      </p:pic>
      <p:pic>
        <p:nvPicPr>
          <p:cNvPr id="60431" name="SAX m col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96000" y="615950"/>
            <a:ext cx="2749550" cy="250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" fill="hold"/>
                                        <p:tgtEl>
                                          <p:spTgt spid="604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9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0" fill="hold"/>
                                        <p:tgtEl>
                                          <p:spTgt spid="604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51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25" fill="hold"/>
                                        <p:tgtEl>
                                          <p:spTgt spid="604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042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0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04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8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043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04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30"/>
                  </p:tgtEl>
                </p:cond>
              </p:nextCondLst>
            </p:seq>
            <p:vide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0431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0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04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3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Mitralklappen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Cw og Pw doppler, i 4 CH</a:t>
            </a:r>
          </a:p>
        </p:txBody>
      </p:sp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301625" y="2894013"/>
          <a:ext cx="4422775" cy="3146425"/>
        </p:xfrm>
        <a:graphic>
          <a:graphicData uri="http://schemas.openxmlformats.org/presentationml/2006/ole">
            <p:oleObj spid="_x0000_s62470" name="Bitmapbillede" r:id="rId4" imgW="8838095" imgH="628737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med.yale.edu/intmed/cardio/echo_atlas/views/graphics/aortic_valve_sa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2438400"/>
            <a:ext cx="4572000" cy="3965575"/>
          </a:xfrm>
          <a:prstGeom prst="rect">
            <a:avLst/>
          </a:prstGeom>
          <a:noFill/>
        </p:spPr>
      </p:pic>
      <p:sp>
        <p:nvSpPr>
          <p:cNvPr id="8089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Pulmonalklappen</a:t>
            </a:r>
          </a:p>
        </p:txBody>
      </p:sp>
      <p:sp>
        <p:nvSpPr>
          <p:cNvPr id="80900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Pulmonalklappen ligger mest anteriort, orienteret 90</a:t>
            </a:r>
            <a:r>
              <a:rPr lang="da-DK">
                <a:cs typeface="Arial" charset="0"/>
              </a:rPr>
              <a:t>° roteret i forhold til aorta</a:t>
            </a:r>
            <a:endParaRPr lang="da-DK"/>
          </a:p>
          <a:p>
            <a:endParaRPr lang="da-DK"/>
          </a:p>
        </p:txBody>
      </p:sp>
      <p:pic>
        <p:nvPicPr>
          <p:cNvPr id="80909" name="Picture 13" descr="C:\Documents and Settings\Nikolaj I\EKKO\heart valve draw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0" y="2286000"/>
            <a:ext cx="2879725" cy="285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Pulmonalklappen</a:t>
            </a:r>
          </a:p>
        </p:txBody>
      </p:sp>
      <p:sp>
        <p:nvSpPr>
          <p:cNvPr id="82948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Højt SAX, color doppler, CW, (Pw)</a:t>
            </a:r>
          </a:p>
          <a:p>
            <a:endParaRPr lang="da-DK"/>
          </a:p>
        </p:txBody>
      </p:sp>
      <p:pic>
        <p:nvPicPr>
          <p:cNvPr id="82951" name="TTE SAX P m C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8200" y="3521075"/>
            <a:ext cx="4048125" cy="2879725"/>
          </a:xfrm>
          <a:prstGeom prst="rect">
            <a:avLst/>
          </a:prstGeom>
          <a:noFill/>
        </p:spPr>
      </p:pic>
      <p:pic>
        <p:nvPicPr>
          <p:cNvPr id="82952" name="pulm a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1000" y="3497263"/>
            <a:ext cx="3976688" cy="2827337"/>
          </a:xfrm>
          <a:prstGeom prst="rect">
            <a:avLst/>
          </a:prstGeom>
          <a:noFill/>
        </p:spPr>
      </p:pic>
      <p:pic>
        <p:nvPicPr>
          <p:cNvPr id="82953" name="Picture 9" descr="C:\Documents and Settings\Nikolaj I\Power point, undervisning\klappatologi af NI og SG\Pv Cw.bmp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72213" y="1227138"/>
            <a:ext cx="2414587" cy="220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" fill="hold"/>
                                        <p:tgtEl>
                                          <p:spTgt spid="829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89" fill="hold"/>
                                        <p:tgtEl>
                                          <p:spTgt spid="829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951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29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29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1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95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9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29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normal 4 kammer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2743200"/>
            <a:ext cx="5214938" cy="3554413"/>
          </a:xfrm>
          <a:prstGeom prst="rect">
            <a:avLst/>
          </a:prstGeom>
          <a:noFill/>
        </p:spPr>
      </p:pic>
      <p:sp>
        <p:nvSpPr>
          <p:cNvPr id="9114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Tricuspidalklappen</a:t>
            </a:r>
          </a:p>
        </p:txBody>
      </p:sp>
      <p:sp>
        <p:nvSpPr>
          <p:cNvPr id="91141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Tre cuspe: septal, anterior og posterior</a:t>
            </a:r>
          </a:p>
          <a:p>
            <a:r>
              <a:rPr lang="da-DK"/>
              <a:t>Karakteristisk ved apikal placering i forhold til mitralen</a:t>
            </a:r>
          </a:p>
        </p:txBody>
      </p:sp>
      <p:pic>
        <p:nvPicPr>
          <p:cNvPr id="91148" name="Picture 12" descr="C:\Documents and Settings\Nikolaj I\EKKO\heart valves anatomica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62600" y="2743200"/>
            <a:ext cx="3086100" cy="2932113"/>
          </a:xfrm>
          <a:prstGeom prst="rect">
            <a:avLst/>
          </a:prstGeom>
          <a:noFill/>
        </p:spPr>
      </p:pic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7467600" y="34290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b="1"/>
              <a:t>Anterior</a:t>
            </a:r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7467600" y="49895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b="1"/>
              <a:t>Posterior</a:t>
            </a: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6248400" y="42672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b="1"/>
              <a:t>Septal</a:t>
            </a:r>
          </a:p>
        </p:txBody>
      </p:sp>
      <p:sp>
        <p:nvSpPr>
          <p:cNvPr id="91152" name="Line 16"/>
          <p:cNvSpPr>
            <a:spLocks noChangeShapeType="1"/>
          </p:cNvSpPr>
          <p:nvPr/>
        </p:nvSpPr>
        <p:spPr bwMode="auto">
          <a:xfrm flipH="1">
            <a:off x="7848600" y="3733800"/>
            <a:ext cx="152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 flipH="1" flipV="1">
            <a:off x="7924800" y="48768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54" name="Line 18"/>
          <p:cNvSpPr>
            <a:spLocks noChangeShapeType="1"/>
          </p:cNvSpPr>
          <p:nvPr/>
        </p:nvSpPr>
        <p:spPr bwMode="auto">
          <a:xfrm flipV="1">
            <a:off x="7064375" y="4408488"/>
            <a:ext cx="2286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91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113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1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1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3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Tricuspidalklappen</a:t>
            </a:r>
          </a:p>
        </p:txBody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Visualiseres i højt SAX, modificeret PLAX, 4CH, subxiphoidalt</a:t>
            </a:r>
          </a:p>
          <a:p>
            <a:endParaRPr lang="da-DK"/>
          </a:p>
        </p:txBody>
      </p:sp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1900" y="2333625"/>
            <a:ext cx="5880100" cy="414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0" name="Rectang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Tricuspidalklappen</a:t>
            </a:r>
          </a:p>
        </p:txBody>
      </p:sp>
      <p:sp>
        <p:nvSpPr>
          <p:cNvPr id="87051" name="Rectangle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  <a:p>
            <a:endParaRPr lang="da-DK"/>
          </a:p>
        </p:txBody>
      </p:sp>
      <p:pic>
        <p:nvPicPr>
          <p:cNvPr id="87052" name="TTE VCI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14400" y="1524000"/>
            <a:ext cx="3198813" cy="2274888"/>
          </a:xfrm>
          <a:prstGeom prst="rect">
            <a:avLst/>
          </a:prstGeom>
          <a:noFill/>
        </p:spPr>
      </p:pic>
      <p:pic>
        <p:nvPicPr>
          <p:cNvPr id="87054" name="Picture 14" descr="C:\Documents and Settings\Nikolaj I\Power point, undervisning\klappatologi af NI og SG\Tv Cw.bmp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91200" y="1371600"/>
            <a:ext cx="2746375" cy="2505075"/>
          </a:xfrm>
          <a:prstGeom prst="rect">
            <a:avLst/>
          </a:prstGeom>
          <a:noFill/>
        </p:spPr>
      </p:pic>
      <p:pic>
        <p:nvPicPr>
          <p:cNvPr id="87055" name="rv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9600" y="4038600"/>
            <a:ext cx="3530600" cy="2513013"/>
          </a:xfrm>
          <a:prstGeom prst="rect">
            <a:avLst/>
          </a:prstGeom>
          <a:noFill/>
        </p:spPr>
      </p:pic>
      <p:pic>
        <p:nvPicPr>
          <p:cNvPr id="87056" name="rv col.wmv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486400" y="4038600"/>
            <a:ext cx="3530600" cy="251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" fill="hold"/>
                                        <p:tgtEl>
                                          <p:spTgt spid="87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2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89" fill="hold"/>
                                        <p:tgtEl>
                                          <p:spTgt spid="87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7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705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7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7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52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705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7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7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55"/>
                  </p:tgtEl>
                </p:cond>
              </p:nextCondLst>
            </p:seq>
            <p:vide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705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7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87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5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Hjertets klapper</a:t>
            </a:r>
          </a:p>
        </p:txBody>
      </p:sp>
      <p:sp>
        <p:nvSpPr>
          <p:cNvPr id="4100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Venstre hjerte</a:t>
            </a:r>
          </a:p>
          <a:p>
            <a:pPr lvl="1"/>
            <a:r>
              <a:rPr lang="da-DK"/>
              <a:t>Aortaklappen</a:t>
            </a:r>
          </a:p>
          <a:p>
            <a:pPr lvl="1"/>
            <a:r>
              <a:rPr lang="da-DK"/>
              <a:t>Mitralklappen</a:t>
            </a:r>
          </a:p>
          <a:p>
            <a:endParaRPr lang="da-DK"/>
          </a:p>
          <a:p>
            <a:endParaRPr lang="da-DK"/>
          </a:p>
          <a:p>
            <a:r>
              <a:rPr lang="da-DK"/>
              <a:t>Højre hjerte</a:t>
            </a:r>
          </a:p>
          <a:p>
            <a:pPr lvl="1"/>
            <a:r>
              <a:rPr lang="da-DK"/>
              <a:t>Pulmonalklappen</a:t>
            </a:r>
          </a:p>
          <a:p>
            <a:pPr lvl="1"/>
            <a:r>
              <a:rPr lang="da-DK"/>
              <a:t>Tricuspidalklappen</a:t>
            </a:r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pic>
        <p:nvPicPr>
          <p:cNvPr id="4103" name="Picture 7" descr="C:\Documents and Settings\Nikolaj I\EKKO\Heart valv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2209800"/>
            <a:ext cx="4192588" cy="327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550" y="1873250"/>
            <a:ext cx="3748088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9716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>
                <a:effectLst>
                  <a:outerShdw blurRad="38100" dist="38100" dir="2700000" algn="tl">
                    <a:srgbClr val="000000"/>
                  </a:outerShdw>
                </a:effectLst>
              </a:rPr>
              <a:t>Standard TTE</a:t>
            </a:r>
          </a:p>
        </p:txBody>
      </p:sp>
      <p:sp>
        <p:nvSpPr>
          <p:cNvPr id="76804" name="AutoShape 5"/>
          <p:cNvSpPr>
            <a:spLocks noChangeArrowheads="1"/>
          </p:cNvSpPr>
          <p:nvPr/>
        </p:nvSpPr>
        <p:spPr bwMode="auto">
          <a:xfrm>
            <a:off x="323850" y="2995613"/>
            <a:ext cx="576263" cy="504825"/>
          </a:xfrm>
          <a:prstGeom prst="notchedRightArrow">
            <a:avLst>
              <a:gd name="adj1" fmla="val 50000"/>
              <a:gd name="adj2" fmla="val 28538"/>
            </a:avLst>
          </a:prstGeom>
          <a:solidFill>
            <a:srgbClr val="FE281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180B"/>
            </a:prstShdw>
          </a:effectLst>
        </p:spPr>
        <p:txBody>
          <a:bodyPr wrap="none" anchor="ctr"/>
          <a:lstStyle/>
          <a:p>
            <a:endParaRPr lang="en-US">
              <a:latin typeface="Tahoma" pitchFamily="34" charset="0"/>
            </a:endParaRPr>
          </a:p>
        </p:txBody>
      </p:sp>
      <p:pic>
        <p:nvPicPr>
          <p:cNvPr id="499718" name="plax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64163" y="1844675"/>
            <a:ext cx="319563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997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97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9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997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971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71550" y="1873250"/>
            <a:ext cx="3748088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63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>
                <a:effectLst>
                  <a:outerShdw blurRad="38100" dist="38100" dir="2700000" algn="tl">
                    <a:srgbClr val="000000"/>
                  </a:outerShdw>
                </a:effectLst>
              </a:rPr>
              <a:t>Standard TTE</a:t>
            </a:r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323850" y="3716338"/>
            <a:ext cx="576263" cy="504825"/>
          </a:xfrm>
          <a:prstGeom prst="notchedRightArrow">
            <a:avLst>
              <a:gd name="adj1" fmla="val 50000"/>
              <a:gd name="adj2" fmla="val 28538"/>
            </a:avLst>
          </a:prstGeom>
          <a:solidFill>
            <a:srgbClr val="FE281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180B"/>
            </a:prstShdw>
          </a:effectLst>
        </p:spPr>
        <p:txBody>
          <a:bodyPr wrap="none" anchor="ctr"/>
          <a:lstStyle/>
          <a:p>
            <a:endParaRPr lang="en-US">
              <a:latin typeface="Tahoma" pitchFamily="34" charset="0"/>
            </a:endParaRPr>
          </a:p>
        </p:txBody>
      </p:sp>
      <p:pic>
        <p:nvPicPr>
          <p:cNvPr id="501766" name="sav cho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932363" y="1916113"/>
            <a:ext cx="2087562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67" name="sax ao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932363" y="3573463"/>
            <a:ext cx="20447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68" name="sax ao col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019925" y="3573463"/>
            <a:ext cx="205105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69" name="pulm a.avi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</p:nvPr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932363" y="5157788"/>
            <a:ext cx="2043112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70" name="pulm a col.avi">
            <a:hlinkClick r:id="" action="ppaction://media"/>
          </p:cNvPr>
          <p:cNvPicPr>
            <a:picLocks noRot="1" noChangeAspect="1" noChangeArrowheads="1"/>
          </p:cNvPicPr>
          <p:nvPr>
            <a:videoFile r:link="rId5"/>
          </p:nvPr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091363" y="5157788"/>
            <a:ext cx="19446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17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017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017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5017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017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176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01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017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66"/>
                  </p:tgtEl>
                </p:cond>
              </p:nextCondLst>
            </p:seq>
            <p:vide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1767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17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017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67"/>
                  </p:tgtEl>
                </p:cond>
              </p:nextCondLst>
            </p:seq>
            <p:vide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1768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1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5017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68"/>
                  </p:tgtEl>
                </p:cond>
              </p:nextCondLst>
            </p:seq>
            <p:vide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1769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17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5017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69"/>
                  </p:tgtEl>
                </p:cond>
              </p:nextCondLst>
            </p:seq>
            <p:video>
              <p:cMediaNode>
                <p:cTn id="4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1770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1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5017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7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971550" y="1873250"/>
            <a:ext cx="3748088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787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>
                <a:effectLst>
                  <a:outerShdw blurRad="38100" dist="38100" dir="2700000" algn="tl">
                    <a:srgbClr val="000000"/>
                  </a:outerShdw>
                </a:effectLst>
              </a:rPr>
              <a:t>Standard TTE</a:t>
            </a:r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auto">
          <a:xfrm>
            <a:off x="323850" y="4652963"/>
            <a:ext cx="576263" cy="504825"/>
          </a:xfrm>
          <a:prstGeom prst="notchedRightArrow">
            <a:avLst>
              <a:gd name="adj1" fmla="val 50000"/>
              <a:gd name="adj2" fmla="val 28538"/>
            </a:avLst>
          </a:prstGeom>
          <a:solidFill>
            <a:srgbClr val="FE281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180B"/>
            </a:prstShdw>
          </a:effectLst>
        </p:spPr>
        <p:txBody>
          <a:bodyPr wrap="none" anchor="ctr"/>
          <a:lstStyle/>
          <a:p>
            <a:endParaRPr lang="en-US">
              <a:latin typeface="Tahoma" pitchFamily="34" charset="0"/>
            </a:endParaRPr>
          </a:p>
        </p:txBody>
      </p:sp>
      <p:pic>
        <p:nvPicPr>
          <p:cNvPr id="502794" name="ap4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005388" y="2098675"/>
            <a:ext cx="1871662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795" name="ap2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003800" y="3608388"/>
            <a:ext cx="18732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796" name="ap lx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003800" y="5229225"/>
            <a:ext cx="18002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797" name="ap4 col.avi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</p:nvPr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948488" y="2060575"/>
            <a:ext cx="187166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798" name="ap2 col.avi">
            <a:hlinkClick r:id="" action="ppaction://media"/>
          </p:cNvPr>
          <p:cNvPicPr>
            <a:picLocks noRot="1" noChangeAspect="1" noChangeArrowheads="1"/>
          </p:cNvPicPr>
          <p:nvPr>
            <a:videoFile r:link="rId5"/>
          </p:nvPr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948488" y="3573463"/>
            <a:ext cx="19081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799" name="ap lx col.avi">
            <a:hlinkClick r:id="" action="ppaction://media"/>
          </p:cNvPr>
          <p:cNvPicPr>
            <a:picLocks noRot="1" noChangeAspect="1" noChangeArrowheads="1"/>
          </p:cNvPicPr>
          <p:nvPr>
            <a:videoFile r:link="rId6"/>
          </p:nvPr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6948488" y="5229225"/>
            <a:ext cx="175577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27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027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02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5027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02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5027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2794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02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027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794"/>
                  </p:tgtEl>
                </p:cond>
              </p:nextCondLst>
            </p:seq>
            <p:vide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2795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02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5027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795"/>
                  </p:tgtEl>
                </p:cond>
              </p:nextCondLst>
            </p:seq>
            <p:video>
              <p:cMediaNode>
                <p:cTn id="3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2796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02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502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796"/>
                  </p:tgtEl>
                </p:cond>
              </p:nextCondLst>
            </p:seq>
            <p:video>
              <p:cMediaNode>
                <p:cTn id="4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2797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2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5027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797"/>
                  </p:tgtEl>
                </p:cond>
              </p:nextCondLst>
            </p:seq>
            <p:video>
              <p:cMediaNode>
                <p:cTn id="4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2798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2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502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798"/>
                  </p:tgtEl>
                </p:cond>
              </p:nextCondLst>
            </p:seq>
            <p:video>
              <p:cMediaNode>
                <p:cTn id="5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2799"/>
                </p:tgtEl>
              </p:cMediaNode>
            </p:vide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02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5027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79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550" y="1873250"/>
            <a:ext cx="3748088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3811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>
                <a:effectLst>
                  <a:outerShdw blurRad="38100" dist="38100" dir="2700000" algn="tl">
                    <a:srgbClr val="000000"/>
                  </a:outerShdw>
                </a:effectLst>
              </a:rPr>
              <a:t>Standard TTE</a:t>
            </a:r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323850" y="4652963"/>
            <a:ext cx="576263" cy="504825"/>
          </a:xfrm>
          <a:prstGeom prst="notchedRightArrow">
            <a:avLst>
              <a:gd name="adj1" fmla="val 50000"/>
              <a:gd name="adj2" fmla="val 28538"/>
            </a:avLst>
          </a:prstGeom>
          <a:solidFill>
            <a:srgbClr val="FE281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180B"/>
            </a:prstShdw>
          </a:effectLst>
        </p:spPr>
        <p:txBody>
          <a:bodyPr wrap="none" anchor="ctr"/>
          <a:lstStyle/>
          <a:p>
            <a:endParaRPr lang="en-US">
              <a:latin typeface="Tahoma" pitchFamily="34" charset="0"/>
            </a:endParaRPr>
          </a:p>
        </p:txBody>
      </p:sp>
      <p:pic>
        <p:nvPicPr>
          <p:cNvPr id="503819" name="rv col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363" y="1916113"/>
            <a:ext cx="2160587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1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32363" y="3703638"/>
            <a:ext cx="3954462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38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38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03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038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Semilunærklapper, princip</a:t>
            </a:r>
          </a:p>
        </p:txBody>
      </p:sp>
      <p:sp>
        <p:nvSpPr>
          <p:cNvPr id="30726" name="Rectangle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867400" cy="4800600"/>
          </a:xfrm>
        </p:spPr>
        <p:txBody>
          <a:bodyPr/>
          <a:lstStyle/>
          <a:p>
            <a:r>
              <a:rPr lang="da-DK"/>
              <a:t>Aorta og pulmonal klappen, 3 ”pose” cuspe</a:t>
            </a:r>
          </a:p>
          <a:p>
            <a:r>
              <a:rPr lang="da-DK"/>
              <a:t>I princippet samme struktur, aorta dog kraftigere,mere fibrøs</a:t>
            </a:r>
          </a:p>
          <a:p>
            <a:r>
              <a:rPr lang="da-DK"/>
              <a:t>Fra aorta sinus afgår coronar arterier, som navngiver cuspene</a:t>
            </a:r>
          </a:p>
        </p:txBody>
      </p:sp>
      <p:pic>
        <p:nvPicPr>
          <p:cNvPr id="30724" name="Picture 4" descr="C:\Documents and Settings\Nikolaj I\EKKO\Semilunær klap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8" y="3841750"/>
            <a:ext cx="4405312" cy="2635250"/>
          </a:xfrm>
          <a:prstGeom prst="rect">
            <a:avLst/>
          </a:prstGeom>
          <a:noFill/>
        </p:spPr>
      </p:pic>
      <p:pic>
        <p:nvPicPr>
          <p:cNvPr id="30725" name="Picture 5" descr="C:\Documents and Settings\Nikolaj I\EKKO\picture_semilunarValv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56400" y="1524000"/>
            <a:ext cx="1701800" cy="2125663"/>
          </a:xfrm>
          <a:prstGeom prst="rect">
            <a:avLst/>
          </a:prstGeom>
          <a:noFill/>
        </p:spPr>
      </p:pic>
      <p:pic>
        <p:nvPicPr>
          <p:cNvPr id="30729" name="sax ao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90600" y="4038600"/>
            <a:ext cx="3087688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" fill="hold"/>
                                        <p:tgtEl>
                                          <p:spTgt spid="307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2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7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AV-klapper, princip</a:t>
            </a:r>
          </a:p>
        </p:txBody>
      </p:sp>
      <p:sp>
        <p:nvSpPr>
          <p:cNvPr id="32772" name="Rectangl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029200" cy="4800600"/>
          </a:xfrm>
        </p:spPr>
        <p:txBody>
          <a:bodyPr/>
          <a:lstStyle/>
          <a:p>
            <a:r>
              <a:rPr lang="da-DK"/>
              <a:t>Mitral og tricuspidal klapper består af:</a:t>
            </a:r>
          </a:p>
          <a:p>
            <a:pPr lvl="1"/>
            <a:r>
              <a:rPr lang="da-DK"/>
              <a:t>Cuspe (2 for mitralen, 3 for tricuspidalen)</a:t>
            </a:r>
          </a:p>
          <a:p>
            <a:pPr lvl="1"/>
            <a:r>
              <a:rPr lang="da-DK"/>
              <a:t>Subvalvulære apparat:</a:t>
            </a:r>
          </a:p>
          <a:p>
            <a:pPr lvl="2"/>
            <a:r>
              <a:rPr lang="da-DK"/>
              <a:t>Papillær muskler</a:t>
            </a:r>
          </a:p>
          <a:p>
            <a:pPr lvl="2"/>
            <a:r>
              <a:rPr lang="da-DK"/>
              <a:t>chordae</a:t>
            </a:r>
          </a:p>
        </p:txBody>
      </p:sp>
      <p:pic>
        <p:nvPicPr>
          <p:cNvPr id="32773" name="Picture 5" descr="http://www.med.yale.edu/intmed/cardio/echo_atlas/views/graphics/4_chamber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0" y="1600200"/>
            <a:ext cx="3198813" cy="2774950"/>
          </a:xfrm>
          <a:prstGeom prst="rect">
            <a:avLst/>
          </a:prstGeom>
          <a:noFill/>
        </p:spPr>
      </p:pic>
      <p:pic>
        <p:nvPicPr>
          <p:cNvPr id="32775" name="normal 4 kammer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25800" y="3817938"/>
            <a:ext cx="4013200" cy="273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327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27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www.med.yale.edu/intmed/cardio/echo_atlas/views/graphics/aortic_valve_sa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2438400"/>
            <a:ext cx="4572000" cy="3965575"/>
          </a:xfrm>
          <a:prstGeom prst="rect">
            <a:avLst/>
          </a:prstGeom>
          <a:noFill/>
        </p:spPr>
      </p:pic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Aortaklappen</a:t>
            </a:r>
          </a:p>
        </p:txBody>
      </p:sp>
      <p:sp>
        <p:nvSpPr>
          <p:cNvPr id="36870" name="Rectang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Aorta cuspe identificeres i højt SAX</a:t>
            </a:r>
          </a:p>
          <a:p>
            <a:r>
              <a:rPr lang="da-DK"/>
              <a:t>Aorta ligger posteriort for pulmonal klappen</a:t>
            </a:r>
          </a:p>
        </p:txBody>
      </p:sp>
      <p:pic>
        <p:nvPicPr>
          <p:cNvPr id="36869" name="Picture 5" descr="C:\Documents and Settings\Nikolaj I\EKKO\Hjerte klapper uden atrie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1200" y="2590800"/>
            <a:ext cx="2879725" cy="2286000"/>
          </a:xfrm>
          <a:prstGeom prst="rect">
            <a:avLst/>
          </a:prstGeom>
          <a:noFill/>
        </p:spPr>
      </p:pic>
      <p:grpSp>
        <p:nvGrpSpPr>
          <p:cNvPr id="36882" name="Group 18"/>
          <p:cNvGrpSpPr>
            <a:grpSpLocks/>
          </p:cNvGrpSpPr>
          <p:nvPr/>
        </p:nvGrpSpPr>
        <p:grpSpPr bwMode="auto">
          <a:xfrm>
            <a:off x="336550" y="3048000"/>
            <a:ext cx="7435850" cy="3232150"/>
            <a:chOff x="212" y="1920"/>
            <a:chExt cx="4684" cy="2036"/>
          </a:xfrm>
        </p:grpSpPr>
        <p:sp>
          <p:nvSpPr>
            <p:cNvPr id="36872" name="Text Box 8"/>
            <p:cNvSpPr txBox="1">
              <a:spLocks noChangeArrowheads="1"/>
            </p:cNvSpPr>
            <p:nvPr/>
          </p:nvSpPr>
          <p:spPr bwMode="auto">
            <a:xfrm>
              <a:off x="212" y="3552"/>
              <a:ext cx="14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a-DK" b="1">
                  <a:solidFill>
                    <a:schemeClr val="bg1"/>
                  </a:solidFill>
                </a:rPr>
                <a:t>Non-coronare cusp</a:t>
              </a:r>
            </a:p>
            <a:p>
              <a:r>
                <a:rPr lang="da-DK" b="1">
                  <a:solidFill>
                    <a:schemeClr val="bg1"/>
                  </a:solidFill>
                </a:rPr>
                <a:t>ved atrie septum</a:t>
              </a:r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1084" y="1920"/>
              <a:ext cx="1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a-DK" b="1">
                  <a:solidFill>
                    <a:schemeClr val="bg1"/>
                  </a:solidFill>
                </a:rPr>
                <a:t>Hø. coronare cusp</a:t>
              </a:r>
            </a:p>
          </p:txBody>
        </p:sp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3532" y="3600"/>
              <a:ext cx="13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a-DK" b="1">
                  <a:solidFill>
                    <a:schemeClr val="bg1"/>
                  </a:solidFill>
                </a:rPr>
                <a:t>Ve. coronare cusp</a:t>
              </a:r>
            </a:p>
          </p:txBody>
        </p:sp>
        <p:sp>
          <p:nvSpPr>
            <p:cNvPr id="36875" name="Line 11"/>
            <p:cNvSpPr>
              <a:spLocks noChangeShapeType="1"/>
            </p:cNvSpPr>
            <p:nvPr/>
          </p:nvSpPr>
          <p:spPr bwMode="auto">
            <a:xfrm>
              <a:off x="2044" y="2208"/>
              <a:ext cx="432" cy="52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Line 12"/>
            <p:cNvSpPr>
              <a:spLocks noChangeShapeType="1"/>
            </p:cNvSpPr>
            <p:nvPr/>
          </p:nvSpPr>
          <p:spPr bwMode="auto">
            <a:xfrm rot="16468391">
              <a:off x="1900" y="3168"/>
              <a:ext cx="432" cy="52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Line 13"/>
            <p:cNvSpPr>
              <a:spLocks noChangeShapeType="1"/>
            </p:cNvSpPr>
            <p:nvPr/>
          </p:nvSpPr>
          <p:spPr bwMode="auto">
            <a:xfrm rot="9941282">
              <a:off x="3004" y="3120"/>
              <a:ext cx="432" cy="52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ctrTitle" idx="4294967295"/>
          </p:nvPr>
        </p:nvSpPr>
        <p:spPr>
          <a:xfrm>
            <a:off x="685800" y="620713"/>
            <a:ext cx="7772400" cy="1208087"/>
          </a:xfrm>
        </p:spPr>
        <p:txBody>
          <a:bodyPr/>
          <a:lstStyle/>
          <a:p>
            <a:r>
              <a:rPr lang="da-DK"/>
              <a:t>Aortaklappen</a:t>
            </a:r>
          </a:p>
        </p:txBody>
      </p:sp>
      <p:pic>
        <p:nvPicPr>
          <p:cNvPr id="34820" name="TTE PLAX 2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screen">
            <a:lum bright="4000" contrast="-20000"/>
          </a:blip>
          <a:srcRect/>
          <a:stretch>
            <a:fillRect/>
          </a:stretch>
        </p:blipFill>
        <p:spPr bwMode="auto">
          <a:xfrm>
            <a:off x="3886200" y="2917825"/>
            <a:ext cx="4789488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6" name="Group 1034"/>
          <p:cNvGrpSpPr>
            <a:grpSpLocks/>
          </p:cNvGrpSpPr>
          <p:nvPr/>
        </p:nvGrpSpPr>
        <p:grpSpPr bwMode="auto">
          <a:xfrm>
            <a:off x="152400" y="1295400"/>
            <a:ext cx="3476625" cy="3657600"/>
            <a:chOff x="96" y="672"/>
            <a:chExt cx="2190" cy="2304"/>
          </a:xfrm>
        </p:grpSpPr>
        <p:pic>
          <p:nvPicPr>
            <p:cNvPr id="501767" name="sax ao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2"/>
            </p:nvPr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96" y="960"/>
              <a:ext cx="2190" cy="1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2" name="Line 1030"/>
            <p:cNvSpPr>
              <a:spLocks noChangeShapeType="1"/>
            </p:cNvSpPr>
            <p:nvPr/>
          </p:nvSpPr>
          <p:spPr bwMode="auto">
            <a:xfrm>
              <a:off x="1392" y="672"/>
              <a:ext cx="48" cy="230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3" name="AutoShape 1031"/>
          <p:cNvSpPr>
            <a:spLocks noChangeArrowheads="1"/>
          </p:cNvSpPr>
          <p:nvPr/>
        </p:nvSpPr>
        <p:spPr bwMode="auto">
          <a:xfrm>
            <a:off x="5105400" y="1981200"/>
            <a:ext cx="762000" cy="304800"/>
          </a:xfrm>
          <a:prstGeom prst="curvedDownArrow">
            <a:avLst>
              <a:gd name="adj1" fmla="val 50000"/>
              <a:gd name="adj2" fmla="val 100000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Text Box 1032"/>
          <p:cNvSpPr txBox="1">
            <a:spLocks noChangeArrowheads="1"/>
          </p:cNvSpPr>
          <p:nvPr/>
        </p:nvSpPr>
        <p:spPr bwMode="auto">
          <a:xfrm>
            <a:off x="3581400" y="1995488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SAX til PLAX</a:t>
            </a:r>
          </a:p>
        </p:txBody>
      </p:sp>
      <p:sp>
        <p:nvSpPr>
          <p:cNvPr id="34825" name="Text Box 1033"/>
          <p:cNvSpPr txBox="1">
            <a:spLocks noChangeArrowheads="1"/>
          </p:cNvSpPr>
          <p:nvPr/>
        </p:nvSpPr>
        <p:spPr bwMode="auto">
          <a:xfrm>
            <a:off x="5791200" y="1865313"/>
            <a:ext cx="2578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Øverste cusp = hø.</a:t>
            </a:r>
          </a:p>
          <a:p>
            <a:r>
              <a:rPr lang="da-DK">
                <a:solidFill>
                  <a:schemeClr val="bg1"/>
                </a:solidFill>
              </a:rPr>
              <a:t>Nederste = non-cor/ 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" fill="hold"/>
                                        <p:tgtEl>
                                          <p:spTgt spid="348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8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Aortaklappen</a:t>
            </a:r>
          </a:p>
        </p:txBody>
      </p:sp>
      <p:sp>
        <p:nvSpPr>
          <p:cNvPr id="38916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Color doppler</a:t>
            </a:r>
          </a:p>
          <a:p>
            <a:pPr lvl="1"/>
            <a:r>
              <a:rPr lang="da-DK"/>
              <a:t>Plax</a:t>
            </a:r>
          </a:p>
          <a:p>
            <a:pPr lvl="1"/>
            <a:r>
              <a:rPr lang="da-DK"/>
              <a:t>SAX</a:t>
            </a:r>
          </a:p>
          <a:p>
            <a:pPr lvl="1"/>
            <a:r>
              <a:rPr lang="da-DK"/>
              <a:t>5 kammer billede</a:t>
            </a:r>
          </a:p>
        </p:txBody>
      </p:sp>
      <p:pic>
        <p:nvPicPr>
          <p:cNvPr id="38917" name="TTE PLAX C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2000" y="3810000"/>
            <a:ext cx="3729038" cy="2652713"/>
          </a:xfrm>
          <a:prstGeom prst="rect">
            <a:avLst/>
          </a:prstGeom>
          <a:noFill/>
        </p:spPr>
      </p:pic>
      <p:pic>
        <p:nvPicPr>
          <p:cNvPr id="38918" name="sax ao col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3800" y="1374775"/>
            <a:ext cx="3530600" cy="2511425"/>
          </a:xfrm>
          <a:prstGeom prst="rect">
            <a:avLst/>
          </a:prstGeom>
          <a:noFill/>
        </p:spPr>
      </p:pic>
      <p:pic>
        <p:nvPicPr>
          <p:cNvPr id="38919" name="ap 5ch.wmv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029200" y="3962400"/>
            <a:ext cx="3530600" cy="251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9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26" fill="hold"/>
                                        <p:tgtEl>
                                          <p:spTgt spid="389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17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2" fill="hold"/>
                                        <p:tgtEl>
                                          <p:spTgt spid="389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7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89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8"/>
                  </p:tgtEl>
                </p:cond>
              </p:nextCondLst>
            </p:seq>
            <p:vide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9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89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Aortaklappen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Cw og Pw  doppler</a:t>
            </a:r>
          </a:p>
          <a:p>
            <a:pPr lvl="1"/>
            <a:r>
              <a:rPr lang="da-DK"/>
              <a:t>5 kammer billede</a:t>
            </a:r>
          </a:p>
        </p:txBody>
      </p:sp>
      <p:pic>
        <p:nvPicPr>
          <p:cNvPr id="54277" name="Picture 5" descr="C:\Documents and Settings\Nikolaj I\Power point, undervisning\klappatologi af NI og SG\Ao Cw VTI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2468563"/>
            <a:ext cx="4394200" cy="4008437"/>
          </a:xfrm>
          <a:prstGeom prst="rect">
            <a:avLst/>
          </a:prstGeom>
          <a:noFill/>
        </p:spPr>
      </p:pic>
      <p:pic>
        <p:nvPicPr>
          <p:cNvPr id="54278" name="Picture 6" descr="C:\Documents and Settings\Nikolaj I\Power point, undervisning\klappatologi af NI og SG\Ao Pw VTI.bm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8200" y="2492375"/>
            <a:ext cx="4394200" cy="4008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Mitralklappen</a:t>
            </a:r>
          </a:p>
        </p:txBody>
      </p:sp>
      <p:sp>
        <p:nvSpPr>
          <p:cNvPr id="40966" name="Rectang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En forreste, anterior flig, den største</a:t>
            </a:r>
          </a:p>
          <a:p>
            <a:r>
              <a:rPr lang="da-DK"/>
              <a:t>En bagerste, posterior flig. Kan kun åbne i kraft af indentationer, som anatomisk adskiller P1,P2 og P3</a:t>
            </a:r>
          </a:p>
          <a:p>
            <a:r>
              <a:rPr lang="da-DK"/>
              <a:t>Én antero-lateral commisur</a:t>
            </a:r>
          </a:p>
          <a:p>
            <a:r>
              <a:rPr lang="da-DK"/>
              <a:t>Én postero-medial commisur</a:t>
            </a:r>
          </a:p>
          <a:p>
            <a:r>
              <a:rPr lang="da-DK"/>
              <a:t>Scallops navngives lateralt-medialt</a:t>
            </a:r>
          </a:p>
        </p:txBody>
      </p:sp>
      <p:pic>
        <p:nvPicPr>
          <p:cNvPr id="40964" name="Picture 4" descr="C:\Documents and Settings\Nikolaj I\EKKO\Hjerte klapper uden atri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45163" y="3808413"/>
            <a:ext cx="3170237" cy="2516187"/>
          </a:xfrm>
          <a:prstGeom prst="rect">
            <a:avLst/>
          </a:prstGeom>
          <a:noFill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53000" y="3614738"/>
            <a:ext cx="403860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2F3D58"/>
      </a:dk1>
      <a:lt1>
        <a:srgbClr val="FFFFFF"/>
      </a:lt1>
      <a:dk2>
        <a:srgbClr val="273349"/>
      </a:dk2>
      <a:lt2>
        <a:srgbClr val="D8E8FA"/>
      </a:lt2>
      <a:accent1>
        <a:srgbClr val="F7B748"/>
      </a:accent1>
      <a:accent2>
        <a:srgbClr val="C0504D"/>
      </a:accent2>
      <a:accent3>
        <a:srgbClr val="FFFFFF"/>
      </a:accent3>
      <a:accent4>
        <a:srgbClr val="27334A"/>
      </a:accent4>
      <a:accent5>
        <a:srgbClr val="FAD8B1"/>
      </a:accent5>
      <a:accent6>
        <a:srgbClr val="AE4845"/>
      </a:accent6>
      <a:hlink>
        <a:srgbClr val="F7B748"/>
      </a:hlink>
      <a:folHlink>
        <a:srgbClr val="FDF0D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2F3D58"/>
        </a:dk1>
        <a:lt1>
          <a:srgbClr val="FFFFFF"/>
        </a:lt1>
        <a:dk2>
          <a:srgbClr val="273349"/>
        </a:dk2>
        <a:lt2>
          <a:srgbClr val="D8E8FA"/>
        </a:lt2>
        <a:accent1>
          <a:srgbClr val="F7B748"/>
        </a:accent1>
        <a:accent2>
          <a:srgbClr val="C0504D"/>
        </a:accent2>
        <a:accent3>
          <a:srgbClr val="FFFFFF"/>
        </a:accent3>
        <a:accent4>
          <a:srgbClr val="27334A"/>
        </a:accent4>
        <a:accent5>
          <a:srgbClr val="FAD8B1"/>
        </a:accent5>
        <a:accent6>
          <a:srgbClr val="AE4845"/>
        </a:accent6>
        <a:hlink>
          <a:srgbClr val="F7B748"/>
        </a:hlink>
        <a:folHlink>
          <a:srgbClr val="FDF0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Klapper - introduktion til patologi</Template>
  <TotalTime>463</TotalTime>
  <Words>295</Words>
  <Application>Microsoft Office PowerPoint</Application>
  <PresentationFormat>On-screen Show (4:3)</PresentationFormat>
  <Paragraphs>100</Paragraphs>
  <Slides>23</Slides>
  <Notes>22</Notes>
  <HiddenSlides>0</HiddenSlides>
  <MMClips>32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Bitmapbillede</vt:lpstr>
      <vt:lpstr>EKKO 1   ”Den normale ekko”  Hjerteklapper 1</vt:lpstr>
      <vt:lpstr>Hjertets klapper</vt:lpstr>
      <vt:lpstr>Semilunærklapper, princip</vt:lpstr>
      <vt:lpstr>AV-klapper, princip</vt:lpstr>
      <vt:lpstr>Aortaklappen</vt:lpstr>
      <vt:lpstr>Aortaklappen</vt:lpstr>
      <vt:lpstr>Aortaklappen</vt:lpstr>
      <vt:lpstr>Aortaklappen</vt:lpstr>
      <vt:lpstr>Mitralklappen</vt:lpstr>
      <vt:lpstr>Mitralklappen</vt:lpstr>
      <vt:lpstr>Mitralklappen</vt:lpstr>
      <vt:lpstr>Mitralklappen</vt:lpstr>
      <vt:lpstr>Mitralklappen</vt:lpstr>
      <vt:lpstr>Mitralklappen</vt:lpstr>
      <vt:lpstr>Pulmonalklappen</vt:lpstr>
      <vt:lpstr>Pulmonalklappen</vt:lpstr>
      <vt:lpstr>Tricuspidalklappen</vt:lpstr>
      <vt:lpstr>Tricuspidalklappen</vt:lpstr>
      <vt:lpstr>Tricuspidalklappen</vt:lpstr>
      <vt:lpstr>Standard TTE</vt:lpstr>
      <vt:lpstr>Standard TTE</vt:lpstr>
      <vt:lpstr>Standard TTE</vt:lpstr>
      <vt:lpstr>Standard TTE</vt:lpstr>
    </vt:vector>
  </TitlesOfParts>
  <Company>OUH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Mitralklappen</dc:title>
  <dc:creator>Sabine og Thomas</dc:creator>
  <cp:lastModifiedBy>Thue</cp:lastModifiedBy>
  <cp:revision>44</cp:revision>
  <dcterms:created xsi:type="dcterms:W3CDTF">2011-11-17T14:23:10Z</dcterms:created>
  <dcterms:modified xsi:type="dcterms:W3CDTF">2012-09-23T13:58:03Z</dcterms:modified>
</cp:coreProperties>
</file>