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8" r:id="rId4"/>
    <p:sldId id="271" r:id="rId5"/>
    <p:sldId id="259" r:id="rId6"/>
    <p:sldId id="287" r:id="rId7"/>
    <p:sldId id="272" r:id="rId8"/>
    <p:sldId id="319" r:id="rId9"/>
    <p:sldId id="296" r:id="rId10"/>
    <p:sldId id="295" r:id="rId11"/>
    <p:sldId id="291" r:id="rId12"/>
    <p:sldId id="318" r:id="rId13"/>
    <p:sldId id="284" r:id="rId14"/>
    <p:sldId id="289" r:id="rId15"/>
    <p:sldId id="277" r:id="rId16"/>
    <p:sldId id="317" r:id="rId17"/>
    <p:sldId id="278" r:id="rId18"/>
    <p:sldId id="320" r:id="rId19"/>
    <p:sldId id="298" r:id="rId20"/>
    <p:sldId id="299" r:id="rId21"/>
    <p:sldId id="300" r:id="rId22"/>
    <p:sldId id="279" r:id="rId23"/>
    <p:sldId id="280" r:id="rId24"/>
    <p:sldId id="285" r:id="rId25"/>
    <p:sldId id="322" r:id="rId26"/>
    <p:sldId id="301" r:id="rId27"/>
    <p:sldId id="281" r:id="rId28"/>
    <p:sldId id="307" r:id="rId29"/>
    <p:sldId id="302" r:id="rId30"/>
    <p:sldId id="303" r:id="rId31"/>
    <p:sldId id="306" r:id="rId32"/>
    <p:sldId id="282" r:id="rId33"/>
    <p:sldId id="308" r:id="rId34"/>
    <p:sldId id="309" r:id="rId35"/>
    <p:sldId id="283" r:id="rId36"/>
    <p:sldId id="310" r:id="rId37"/>
    <p:sldId id="311" r:id="rId38"/>
    <p:sldId id="312" r:id="rId39"/>
    <p:sldId id="324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88900" autoAdjust="0"/>
  </p:normalViewPr>
  <p:slideViewPr>
    <p:cSldViewPr>
      <p:cViewPr>
        <p:scale>
          <a:sx n="60" d="100"/>
          <a:sy n="60" d="100"/>
        </p:scale>
        <p:origin x="-3150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3A44-1104-4B7E-9316-F76F5510A748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0918-54DD-4CBA-A493-9101B0D2E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18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88EF-9C7A-4F45-9FAB-B1E4BE4E74E6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D0CF-B9C7-4720-A07C-40186B7A4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00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af Kim Munk og Ole May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D0CF-B9C7-4720-A07C-40186B7A47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A630-8703-4DA9-847A-6DA6E21DBFBD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41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152400" y="1981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5486400" y="41148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54864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88392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52400" y="35052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54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kkokardiografi.d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mtClean="0">
                <a:solidFill>
                  <a:schemeClr val="bg2"/>
                </a:solidFill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</a:rPr>
              <a:t> 1 – kursus i basal ekkokardiografi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</a:rPr>
              <a:t> Dansk Cardiologisk Selskab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6F4D76E-077D-4411-9EEE-4C401BBE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plax%20divx.avi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2dekko\2dekko160112\Framerate%20Small%20sector.avi" TargetMode="External"/><Relationship Id="rId13" Type="http://schemas.openxmlformats.org/officeDocument/2006/relationships/image" Target="../media/image18.png"/><Relationship Id="rId3" Type="http://schemas.openxmlformats.org/officeDocument/2006/relationships/video" Target="file:///C:\Users\Thue\Desktop\reservat\Depth%20framerate.wmv" TargetMode="External"/><Relationship Id="rId7" Type="http://schemas.openxmlformats.org/officeDocument/2006/relationships/image" Target="../media/image15.png"/><Relationship Id="rId12" Type="http://schemas.microsoft.com/office/2007/relationships/media" Target="file:///\\HJEMMEPC\dokumenter%20(kim)\DCS\ekkonukleus\EKKOI%20foredrag\2dekko\2dekko160112\Depth%20framerate2.avi" TargetMode="External"/><Relationship Id="rId2" Type="http://schemas.openxmlformats.org/officeDocument/2006/relationships/video" Target="file:///C:\Users\Thue\Desktop\reservat\Framerate%20Small%20sector.wmv" TargetMode="External"/><Relationship Id="rId1" Type="http://schemas.openxmlformats.org/officeDocument/2006/relationships/video" Target="file:///C:\Users\Thue\Desktop\reservat\Framerate%20large%20sector.wmv" TargetMode="External"/><Relationship Id="rId6" Type="http://schemas.microsoft.com/office/2007/relationships/media" Target="file:///\\HJEMMEPC\dokumenter%20(kim)\DCS\ekkonukleus\EKKOI%20foredrag\2dekko\2dekko160112\Framerate%20large%20sector.avi" TargetMode="Externa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microsoft.com/office/2007/relationships/media" Target="file:///\\HJEMMEPC\dokumenter%20(kim)\DCS\ekkonukleus\EKKOI%20foredrag\2dekko\2dekko160112\Depth%20framerate.avi" TargetMode="External"/><Relationship Id="rId4" Type="http://schemas.openxmlformats.org/officeDocument/2006/relationships/video" Target="file:///C:\Users\Thue\Desktop\reservat\Depth%20framerate2.wmv" TargetMode="Externa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../../DCS%20ekkokursus%20ver%204.2/movies/plax.avi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_apl.wmv" TargetMode="External"/><Relationship Id="rId5" Type="http://schemas.openxmlformats.org/officeDocument/2006/relationships/image" Target="../media/image24.png"/><Relationship Id="rId4" Type="http://schemas.microsoft.com/office/2007/relationships/media" Target="file:///\\HJEMMEPC\dokumenter%20(kim)\DCS\ekkonukleus\EKKOI%20foredrag\2dekko\2dekko160112\norm_apl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plax%20lateral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plax%20false%20apex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2D%20ekkokardiografi\plax_excen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plax.wmv" TargetMode="External"/><Relationship Id="rId1" Type="http://schemas.openxmlformats.org/officeDocument/2006/relationships/video" Target="file:///C:\Users\Thue\Desktop\reservat\sax%20corda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_sax_aorta.wmv" TargetMode="External"/><Relationship Id="rId5" Type="http://schemas.openxmlformats.org/officeDocument/2006/relationships/image" Target="../media/image31.png"/><Relationship Id="rId4" Type="http://schemas.microsoft.com/office/2007/relationships/media" Target="file:///\\HJEMMEPC\dokumenter%20(kim)\DCS\ekkonukleus\EKKOI%20foredrag\2dekko\2dekko160112\norm_sax_aorta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_sax_mitral.wmv" TargetMode="External"/><Relationship Id="rId5" Type="http://schemas.openxmlformats.org/officeDocument/2006/relationships/image" Target="../media/image33.png"/><Relationship Id="rId4" Type="http://schemas.microsoft.com/office/2007/relationships/media" Target="file:///\\HJEMMEPC\dokumenter%20(kim)\DCS\ekkonukleus\EKKOI%20foredrag\2dekko\2dekko160112\norm_sax_mitral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_sax_mid.wmv" TargetMode="External"/><Relationship Id="rId5" Type="http://schemas.openxmlformats.org/officeDocument/2006/relationships/image" Target="../media/image34.png"/><Relationship Id="rId4" Type="http://schemas.microsoft.com/office/2007/relationships/media" Target="file:///\\HJEMMEPC\dokumenter%20(kim)\DCS\ekkonukleus\EKKOI%20foredrag\2dekko\2dekko160112\norm_sax_mid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lungeemboli5.wmv" TargetMode="External"/><Relationship Id="rId5" Type="http://schemas.openxmlformats.org/officeDocument/2006/relationships/image" Target="../media/image35.png"/><Relationship Id="rId4" Type="http://schemas.microsoft.com/office/2007/relationships/media" Target="file:///\\HJEMMEPC\dokumenter%20(kim)\DCS\ekkonukleus\EKKOI%20foredrag\2dekko\2dekko160112\lungeemboli5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video" Target="file:///C:\Users\Thue\Desktop\reservat\sax%20rotationsfejl2.wmv" TargetMode="External"/><Relationship Id="rId1" Type="http://schemas.openxmlformats.org/officeDocument/2006/relationships/video" Target="file:///C:\Users\Thue\Desktop\reservat\sax%20rotationsfejl.wmv" TargetMode="External"/><Relationship Id="rId6" Type="http://schemas.microsoft.com/office/2007/relationships/media" Target="file:///\\HJEMMEPC\dokumenter%20(kim)\DCS\ekkonukleus\EKKOI%20foredrag\2dekko\2dekko160112\sax%20rotationsfejl2.avi" TargetMode="External"/><Relationship Id="rId5" Type="http://schemas.openxmlformats.org/officeDocument/2006/relationships/image" Target="../media/image36.png"/><Relationship Id="rId4" Type="http://schemas.microsoft.com/office/2007/relationships/media" Target="file:///\\HJEMMEPC\dokumenter%20(kim)\DCS\ekkonukleus\EKKOI%20foredrag\2dekko\2dekko160112\sax%20rotationsfejl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_4ch.wmv" TargetMode="External"/><Relationship Id="rId5" Type="http://schemas.openxmlformats.org/officeDocument/2006/relationships/image" Target="../media/image39.png"/><Relationship Id="rId4" Type="http://schemas.microsoft.com/office/2007/relationships/media" Target="file:///\\HJEMMEPC\dokumenter%20(kim)\DCS\ekkonukleus\EKKOI%20foredrag\2dekko\2dekko160112\norm_4ch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file:///\\HJEMMEPC\dokumenter%20(kim)\DCS\ekkonukleus\EKKOI%20foredrag\2dekko\2dekko160112\5ch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5ch.wmv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video" Target="file:///C:\Users\Thue\Desktop\reservat\4ch%20fejl%20sinus%20coronarius.wmv" TargetMode="External"/><Relationship Id="rId1" Type="http://schemas.openxmlformats.org/officeDocument/2006/relationships/video" Target="file:///C:\Users\Thue\Desktop\reservat\4ch%20fejl%20falsk%20apex.wmv" TargetMode="External"/><Relationship Id="rId6" Type="http://schemas.microsoft.com/office/2007/relationships/media" Target="file:///\\HJEMMEPC\dokumenter%20(kim)\DCS\ekkonukleus\EKKOI%20foredrag\2dekko\2dekko160112\4ch%20fejl%20sinus%20coronarius.avi" TargetMode="External"/><Relationship Id="rId5" Type="http://schemas.openxmlformats.org/officeDocument/2006/relationships/image" Target="../media/image41.png"/><Relationship Id="rId4" Type="http://schemas.microsoft.com/office/2007/relationships/media" Target="file:///\\HJEMMEPC\dokumenter%20(kim)\DCS\ekkonukleus\EKKOI%20foredrag\2dekko\2dekko160112\4ch%20fejl%20falsk%20apex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video" Target="file:///C:\Users\Thue\Desktop\reservat\mod%204ch%20colour.wmv" TargetMode="External"/><Relationship Id="rId1" Type="http://schemas.openxmlformats.org/officeDocument/2006/relationships/video" Target="file:///C:\Users\Thue\Desktop\reservat\mod%204ch.wmv" TargetMode="External"/><Relationship Id="rId6" Type="http://schemas.microsoft.com/office/2007/relationships/media" Target="file:///\\HJEMMEPC\dokumenter%20(kim)\DCS\ekkonukleus\EKKOI%20foredrag\2dekko\2dekko160112\mod%204ch%20colour.avi" TargetMode="External"/><Relationship Id="rId5" Type="http://schemas.openxmlformats.org/officeDocument/2006/relationships/image" Target="../media/image43.png"/><Relationship Id="rId4" Type="http://schemas.microsoft.com/office/2007/relationships/media" Target="file:///\\HJEMMEPC\dokumenter%20(kim)\DCS\ekkonukleus\EKKOI%20foredrag\2dekko\2dekko160112\mod%204ch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norm%202ch%20avi.wmv" TargetMode="External"/><Relationship Id="rId5" Type="http://schemas.openxmlformats.org/officeDocument/2006/relationships/image" Target="../media/image48.png"/><Relationship Id="rId4" Type="http://schemas.microsoft.com/office/2007/relationships/media" Target="file:///\\HJEMMEPC\dokumenter%20(kim)\DCS\ekkonukleus\EKKOI%20foredrag\2dekko\2dekko160112\norm%202ch%20avi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e\Desktop\reservat\subxifoid.wmv" TargetMode="External"/><Relationship Id="rId6" Type="http://schemas.openxmlformats.org/officeDocument/2006/relationships/image" Target="../media/image52.png"/><Relationship Id="rId5" Type="http://schemas.microsoft.com/office/2007/relationships/media" Target="file:///\\HJEMMEPC\dokumenter%20(kim)\DCS\ekkonukleus\EKKOI%20foredrag\2dekko\2dekko160112\subxifoid.avi" TargetMode="Externa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Thue\Desktop\reservat\plax_lille_vinkel.wmv" TargetMode="External"/><Relationship Id="rId2" Type="http://schemas.openxmlformats.org/officeDocument/2006/relationships/video" Target="file:///C:\Users\Thue\Desktop\reservat\plax_stor_sektor.wmv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plax_lille_dybde.wmv" TargetMode="External"/><Relationship Id="rId1" Type="http://schemas.openxmlformats.org/officeDocument/2006/relationships/video" Target="file:///C:\Users\Thue\Desktop\reservat\plax_stor_dybde.wmv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2dekko\2dekko160112\Gain_meget.avi" TargetMode="External"/><Relationship Id="rId13" Type="http://schemas.openxmlformats.org/officeDocument/2006/relationships/image" Target="../media/image60.png"/><Relationship Id="rId3" Type="http://schemas.openxmlformats.org/officeDocument/2006/relationships/video" Target="file:///C:\Users\Thue\Desktop\reservat\Gain_lidt.wmv" TargetMode="External"/><Relationship Id="rId7" Type="http://schemas.openxmlformats.org/officeDocument/2006/relationships/image" Target="../media/image57.png"/><Relationship Id="rId12" Type="http://schemas.microsoft.com/office/2007/relationships/media" Target="file:///\\HJEMMEPC\dokumenter%20(kim)\DCS\ekkonukleus\EKKOI%20foredrag\2dekko\2dekko160112\ingen%20compress.avi" TargetMode="External"/><Relationship Id="rId2" Type="http://schemas.openxmlformats.org/officeDocument/2006/relationships/video" Target="file:///C:\Users\Thue\Desktop\reservat\Gain_meget.wmv" TargetMode="External"/><Relationship Id="rId1" Type="http://schemas.openxmlformats.org/officeDocument/2006/relationships/video" Target="file:///C:\Users\Thue\Desktop\reservat\Gain_passende.wmv" TargetMode="External"/><Relationship Id="rId6" Type="http://schemas.microsoft.com/office/2007/relationships/media" Target="file:///\\HJEMMEPC\dokumenter%20(kim)\DCS\ekkonukleus\EKKOI%20foredrag\2dekko\2dekko160112\Gain_passende.avi" TargetMode="External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5.xml"/><Relationship Id="rId10" Type="http://schemas.microsoft.com/office/2007/relationships/media" Target="file:///\\HJEMMEPC\dokumenter%20(kim)\DCS\ekkonukleus\EKKOI%20foredrag\2dekko\2dekko160112\Gain_lidt.avi" TargetMode="External"/><Relationship Id="rId4" Type="http://schemas.openxmlformats.org/officeDocument/2006/relationships/video" Target="file:///C:\Users\Thue\Desktop\reservat\ingen%20compress.wmv" TargetMode="External"/><Relationship Id="rId9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media" Target="file:///\\HJEMMEPC\dokumenter%20(kim)\DCS\ekkonukleus\EKKOI%20foredrag\2dekko\2dekko160112\zoom%203.avi" TargetMode="External"/><Relationship Id="rId13" Type="http://schemas.openxmlformats.org/officeDocument/2006/relationships/image" Target="../media/image66.png"/><Relationship Id="rId3" Type="http://schemas.openxmlformats.org/officeDocument/2006/relationships/video" Target="file:///C:\Users\Thue\Desktop\reservat\zoom%202.wmv" TargetMode="External"/><Relationship Id="rId7" Type="http://schemas.openxmlformats.org/officeDocument/2006/relationships/image" Target="../media/image63.png"/><Relationship Id="rId12" Type="http://schemas.microsoft.com/office/2007/relationships/media" Target="file:///\\HJEMMEPC\dokumenter%20(kim)\DCS\ekkonukleus\EKKOI%20foredrag\2dekko\2dekko160112\zoom%204.avi" TargetMode="External"/><Relationship Id="rId2" Type="http://schemas.openxmlformats.org/officeDocument/2006/relationships/video" Target="file:///C:\Users\Thue\Desktop\reservat\zoom%203.wmv" TargetMode="External"/><Relationship Id="rId1" Type="http://schemas.openxmlformats.org/officeDocument/2006/relationships/video" Target="file:///C:\Users\Thue\Desktop\reservat\zoom%201.wmv" TargetMode="External"/><Relationship Id="rId6" Type="http://schemas.microsoft.com/office/2007/relationships/media" Target="file:///\\HJEMMEPC\dokumenter%20(kim)\DCS\ekkonukleus\EKKOI%20foredrag\2dekko\2dekko160112\zoom%201.avi" TargetMode="External"/><Relationship Id="rId11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10" Type="http://schemas.microsoft.com/office/2007/relationships/media" Target="file:///\\HJEMMEPC\dokumenter%20(kim)\DCS\ekkonukleus\EKKOI%20foredrag\2dekko\2dekko160112\zoom%202.avi" TargetMode="External"/><Relationship Id="rId4" Type="http://schemas.openxmlformats.org/officeDocument/2006/relationships/video" Target="file:///C:\Users\Thue\Desktop\reservat\zoom%204.wmv" TargetMode="External"/><Relationship Id="rId9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1.png"/><Relationship Id="rId2" Type="http://schemas.openxmlformats.org/officeDocument/2006/relationships/video" Target="file:///C:\Users\Thue\Desktop\reservat\skannelinier.wmv" TargetMode="External"/><Relationship Id="rId1" Type="http://schemas.openxmlformats.org/officeDocument/2006/relationships/video" Target="file:///C:\Users\Thue\Desktop\reservat\skannelinie1.wmv" TargetMode="External"/><Relationship Id="rId6" Type="http://schemas.microsoft.com/office/2007/relationships/media" Target="file:///\\HJEMMEPC\dokumenter%20(kim)\DCS\ekkonukleus\EKKOI%20foredrag\2dekko\2dekko160112\skannelinier.avi" TargetMode="External"/><Relationship Id="rId5" Type="http://schemas.openxmlformats.org/officeDocument/2006/relationships/image" Target="../media/image10.png"/><Relationship Id="rId4" Type="http://schemas.microsoft.com/office/2007/relationships/media" Target="file:///\\HJEMMEPC\dokumenter%20(kim)\DCS\ekkonukleus\EKKOI%20foredrag\2dekko\2dekko160112\skannelinie1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 dirty="0" smtClean="0"/>
              <a:t>2D ekkokardiografi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ekkokardiografi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2D - lateral opløsning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2200" dirty="0" smtClean="0"/>
              <a:t>Evnen til at skelne to strukturer der ligger tæt side om side i et plan vinkelret på ultralydens udbredelsesretning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 smtClean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Afhænger i det væsentligste af tætheden af skanne-linjerne som øges ved</a:t>
            </a:r>
          </a:p>
          <a:p>
            <a:pPr marL="85725" indent="-85725"/>
            <a:r>
              <a:rPr lang="da-DK" dirty="0"/>
              <a:t>at mindske </a:t>
            </a:r>
            <a:r>
              <a:rPr lang="da-DK" dirty="0" smtClean="0"/>
              <a:t>sektorvinklen</a:t>
            </a:r>
            <a:endParaRPr lang="da-DK" dirty="0"/>
          </a:p>
          <a:p>
            <a:pPr marL="85725" indent="-85725">
              <a:tabLst>
                <a:tab pos="180975" algn="l"/>
              </a:tabLst>
            </a:pPr>
            <a:r>
              <a:rPr lang="da-DK" dirty="0"/>
              <a:t>at mindske dybden</a:t>
            </a:r>
          </a:p>
          <a:p>
            <a:pPr marL="85725" indent="-85725"/>
            <a:r>
              <a:rPr lang="da-DK" dirty="0"/>
              <a:t>at mindske </a:t>
            </a:r>
            <a:r>
              <a:rPr lang="da-DK" dirty="0" smtClean="0"/>
              <a:t>framerate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Bestemmes også af </a:t>
            </a:r>
          </a:p>
          <a:p>
            <a:pPr marL="85725" indent="-85725"/>
            <a:r>
              <a:rPr lang="da-DK" dirty="0" smtClean="0"/>
              <a:t>transducer design og teknik</a:t>
            </a:r>
          </a:p>
          <a:p>
            <a:pPr marL="85725" indent="-85725"/>
            <a:r>
              <a:rPr lang="da-DK" dirty="0" smtClean="0"/>
              <a:t>placering af fokuspunkt</a:t>
            </a:r>
            <a:endParaRPr lang="da-DK" dirty="0"/>
          </a:p>
          <a:p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5" name="Picture 24" descr="scanli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432412"/>
            <a:ext cx="3370877" cy="235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56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Pladsholder til indhold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a-DK" sz="1800" dirty="0" smtClean="0"/>
                  <a:t>Tidsmæssige diskriminationsevne. Bestemmes af billedfrekvensen (framerate)</a:t>
                </a:r>
              </a:p>
              <a:p>
                <a:pPr marL="0" indent="0">
                  <a:buNone/>
                </a:pPr>
                <a:endParaRPr lang="da-DK" sz="1800" dirty="0"/>
              </a:p>
              <a:p>
                <a:pPr marL="0" indent="0">
                  <a:buNone/>
                </a:pPr>
                <a:r>
                  <a:rPr lang="da-DK" sz="1800" dirty="0" smtClean="0"/>
                  <a:t>- som er </a:t>
                </a:r>
                <a:r>
                  <a:rPr lang="da-DK" sz="1800" dirty="0"/>
                  <a:t>en funktion </a:t>
                </a:r>
                <a:r>
                  <a:rPr lang="da-DK" sz="1800" dirty="0" smtClean="0"/>
                  <a:t>af</a:t>
                </a:r>
                <a:endParaRPr lang="da-DK" sz="1800" dirty="0"/>
              </a:p>
              <a:p>
                <a:pPr marL="800100" lvl="1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da-DK" sz="1600" dirty="0" smtClean="0"/>
                  <a:t>antallet </a:t>
                </a:r>
                <a:r>
                  <a:rPr lang="da-DK" sz="1600" dirty="0"/>
                  <a:t>af </a:t>
                </a:r>
                <a:r>
                  <a:rPr lang="da-DK" sz="1600" dirty="0" err="1"/>
                  <a:t>scanningslinier</a:t>
                </a:r>
                <a:r>
                  <a:rPr lang="da-DK" sz="1600" dirty="0"/>
                  <a:t> </a:t>
                </a:r>
              </a:p>
              <a:p>
                <a:pPr marL="800100" lvl="1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da-DK" sz="1600" dirty="0" smtClean="0"/>
                  <a:t>sektorens dybde</a:t>
                </a:r>
                <a:endParaRPr lang="da-DK" dirty="0"/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da-DK" dirty="0" smtClean="0"/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𝐹𝑟𝑎𝑚𝑒</m:t>
                    </m:r>
                    <m:r>
                      <a:rPr lang="da-DK" b="0" i="1" smtClean="0">
                        <a:latin typeface="Cambria Math"/>
                      </a:rPr>
                      <m:t> </m:t>
                    </m:r>
                    <m:r>
                      <a:rPr lang="da-DK" b="0" i="1" smtClean="0">
                        <a:latin typeface="Cambria Math"/>
                      </a:rPr>
                      <m:t>𝑟𝑎𝑡𝑒</m:t>
                    </m:r>
                  </m:oMath>
                </a14:m>
                <a:r>
                  <a:rPr lang="da-DK" i="1" dirty="0" smtClean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</a:rPr>
                          <m:t>𝑐</m:t>
                        </m:r>
                        <m:r>
                          <a:rPr lang="da-DK" b="0" i="1" smtClean="0">
                            <a:latin typeface="Cambria Math"/>
                          </a:rPr>
                          <m:t>(</m:t>
                        </m:r>
                        <m:r>
                          <a:rPr lang="da-DK" b="0" i="1" smtClean="0">
                            <a:latin typeface="Cambria Math"/>
                          </a:rPr>
                          <m:t>𝑙𝑦𝑑h𝑎𝑠𝑡𝑖𝑔h𝑒𝑑𝑒𝑛</m:t>
                        </m:r>
                        <m:r>
                          <a:rPr lang="da-DK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</a:rPr>
                          <m:t>2∗</m:t>
                        </m:r>
                        <m:r>
                          <a:rPr lang="da-DK" b="0" i="1" smtClean="0">
                            <a:latin typeface="Cambria Math"/>
                          </a:rPr>
                          <m:t>𝑑𝑦𝑏𝑑𝑒𝑛</m:t>
                        </m:r>
                        <m:r>
                          <a:rPr lang="da-DK" b="0" i="1" smtClean="0">
                            <a:latin typeface="Cambria Math"/>
                          </a:rPr>
                          <m:t>∗</m:t>
                        </m:r>
                        <m:r>
                          <a:rPr lang="da-DK" b="0" i="1" smtClean="0">
                            <a:latin typeface="Cambria Math"/>
                          </a:rPr>
                          <m:t>𝑙𝑖𝑛𝑖𝑒𝑎𝑛𝑡𝑎𝑙</m:t>
                        </m:r>
                      </m:den>
                    </m:f>
                  </m:oMath>
                </a14:m>
                <a:r>
                  <a:rPr lang="da-DK" sz="1800" dirty="0" smtClean="0"/>
                  <a:t>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da-DK" sz="1800" dirty="0" smtClean="0"/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da-DK" sz="1800" dirty="0"/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da-DK" sz="1800" dirty="0" smtClean="0"/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da-DK" sz="1800" dirty="0"/>
              </a:p>
            </p:txBody>
          </p:sp>
        </mc:Choice>
        <mc:Fallback>
          <p:sp>
            <p:nvSpPr>
              <p:cNvPr id="5" name="Pladsholder til indhold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 cstate="print"/>
                <a:stretch>
                  <a:fillRect l="-1207" t="-63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5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7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9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1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953000" y="5514975"/>
            <a:ext cx="3810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Billedfrekvensen (frame rate) fremgår af 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skærmbilledet og opgives i Hz (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billeder/sek.). 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2557" name="Picture 29" descr="pl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1037"/>
            <a:ext cx="4114800" cy="2925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648200" y="3429000"/>
            <a:ext cx="533400" cy="533400"/>
          </a:xfrm>
          <a:prstGeom prst="ellips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H="1" flipV="1">
            <a:off x="5029200" y="3962400"/>
            <a:ext cx="533400" cy="16002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D - tidsmæssig opløsning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ekkokardiografi</a:t>
            </a:r>
            <a:endParaRPr lang="en-US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Tekstboks 25"/>
          <p:cNvSpPr txBox="1"/>
          <p:nvPr/>
        </p:nvSpPr>
        <p:spPr>
          <a:xfrm>
            <a:off x="533400" y="4800600"/>
            <a:ext cx="3810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da-DK" dirty="0"/>
              <a:t>Når </a:t>
            </a:r>
            <a:r>
              <a:rPr lang="da-DK" dirty="0" smtClean="0"/>
              <a:t>frame </a:t>
            </a:r>
            <a:r>
              <a:rPr lang="da-DK" dirty="0"/>
              <a:t>rate </a:t>
            </a:r>
            <a:r>
              <a:rPr lang="da-DK" dirty="0" smtClean="0"/>
              <a:t>øges, mindskes den </a:t>
            </a:r>
            <a:r>
              <a:rPr lang="da-DK" dirty="0"/>
              <a:t>laterale </a:t>
            </a:r>
            <a:r>
              <a:rPr lang="da-DK" dirty="0" smtClean="0"/>
              <a:t>opløsning, hvis ikke dybden eller sektoren reduceres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2919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/>
      <p:bldP spid="22558" grpId="0" animBg="1"/>
      <p:bldP spid="2256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Framerate - eksempler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Framerate large secto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62000" y="1371599"/>
            <a:ext cx="3429001" cy="2329133"/>
          </a:xfrm>
          <a:prstGeom prst="rect">
            <a:avLst/>
          </a:prstGeom>
        </p:spPr>
      </p:pic>
      <p:pic>
        <p:nvPicPr>
          <p:cNvPr id="4" name="Framerate Small secto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648200" y="1371600"/>
            <a:ext cx="3429000" cy="2329132"/>
          </a:xfrm>
          <a:prstGeom prst="rect">
            <a:avLst/>
          </a:prstGeom>
        </p:spPr>
      </p:pic>
      <p:pic>
        <p:nvPicPr>
          <p:cNvPr id="11" name="Depth framerate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62000" y="3995468"/>
            <a:ext cx="3429000" cy="2329132"/>
          </a:xfrm>
          <a:prstGeom prst="rect">
            <a:avLst/>
          </a:prstGeom>
        </p:spPr>
      </p:pic>
      <p:pic>
        <p:nvPicPr>
          <p:cNvPr id="12" name="Depth framerate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648200" y="3995468"/>
            <a:ext cx="3429000" cy="2329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41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0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6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2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48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e 49"/>
          <p:cNvGrpSpPr/>
          <p:nvPr/>
        </p:nvGrpSpPr>
        <p:grpSpPr>
          <a:xfrm>
            <a:off x="228600" y="1371601"/>
            <a:ext cx="2023002" cy="3886128"/>
            <a:chOff x="457200" y="1447800"/>
            <a:chExt cx="2515527" cy="3867329"/>
          </a:xfrm>
        </p:grpSpPr>
        <p:sp>
          <p:nvSpPr>
            <p:cNvPr id="51" name="Rektangel 50"/>
            <p:cNvSpPr/>
            <p:nvPr/>
          </p:nvSpPr>
          <p:spPr>
            <a:xfrm>
              <a:off x="457200" y="1447800"/>
              <a:ext cx="2515527" cy="3867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59" name="Gruppe 10"/>
            <p:cNvGrpSpPr/>
            <p:nvPr/>
          </p:nvGrpSpPr>
          <p:grpSpPr>
            <a:xfrm>
              <a:off x="1445089" y="2369403"/>
              <a:ext cx="533401" cy="1295400"/>
              <a:chOff x="838200" y="2209800"/>
              <a:chExt cx="533400" cy="1295400"/>
            </a:xfrm>
          </p:grpSpPr>
          <p:sp>
            <p:nvSpPr>
              <p:cNvPr id="60" name="Rektangel 59"/>
              <p:cNvSpPr/>
              <p:nvPr/>
            </p:nvSpPr>
            <p:spPr>
              <a:xfrm>
                <a:off x="914400" y="2209800"/>
                <a:ext cx="381000" cy="990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1" name="Afrundet rektangel 60"/>
              <p:cNvSpPr/>
              <p:nvPr/>
            </p:nvSpPr>
            <p:spPr>
              <a:xfrm>
                <a:off x="838200" y="3124200"/>
                <a:ext cx="533400" cy="381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53" name="Rektangel 52"/>
            <p:cNvSpPr/>
            <p:nvPr/>
          </p:nvSpPr>
          <p:spPr>
            <a:xfrm>
              <a:off x="685801" y="4198203"/>
              <a:ext cx="2286000" cy="8269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da-DK" sz="1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Ændre placering af transducerens kontaktflade </a:t>
              </a:r>
              <a:endParaRPr lang="da-DK" sz="16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Tekstboks 53"/>
            <p:cNvSpPr txBox="1"/>
            <p:nvPr/>
          </p:nvSpPr>
          <p:spPr>
            <a:xfrm>
              <a:off x="991006" y="1551563"/>
              <a:ext cx="1318431" cy="52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Flytte</a:t>
              </a:r>
              <a:endParaRPr lang="da-DK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22286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-76200" y="20921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4313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34297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4313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34297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14313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34297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14313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89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34297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765175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65175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-84138" y="2092146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79388" y="22969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456273" y="5410200"/>
            <a:ext cx="830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cs typeface="Arial" charset="0"/>
              </a:rPr>
              <a:t>Beskrivelse af bevægelse angives i forhold til sektoren. F. eks. vipper man apikalt, når man i SAX går fra </a:t>
            </a:r>
            <a:r>
              <a:rPr lang="da-DK" sz="2000" dirty="0" err="1" smtClean="0">
                <a:solidFill>
                  <a:schemeClr val="bg1"/>
                </a:solidFill>
                <a:cs typeface="Arial" charset="0"/>
              </a:rPr>
              <a:t>mitralplan</a:t>
            </a:r>
            <a:r>
              <a:rPr lang="da-DK" sz="2000" dirty="0" smtClean="0">
                <a:solidFill>
                  <a:schemeClr val="bg1"/>
                </a:solidFill>
                <a:cs typeface="Arial" charset="0"/>
              </a:rPr>
              <a:t> til </a:t>
            </a:r>
            <a:r>
              <a:rPr lang="da-DK" sz="2000" dirty="0" err="1" smtClean="0">
                <a:solidFill>
                  <a:schemeClr val="bg1"/>
                </a:solidFill>
                <a:cs typeface="Arial" charset="0"/>
              </a:rPr>
              <a:t>papillærmuskelniveau</a:t>
            </a:r>
            <a:r>
              <a:rPr lang="da-DK" sz="20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Strukturer ved transducerens 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markørside 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vises i 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skærmens højre side 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Transducer bevægelser</a:t>
            </a:r>
            <a:endParaRPr lang="da-DK" dirty="0"/>
          </a:p>
        </p:txBody>
      </p:sp>
      <p:grpSp>
        <p:nvGrpSpPr>
          <p:cNvPr id="36" name="Gruppe 35"/>
          <p:cNvGrpSpPr/>
          <p:nvPr/>
        </p:nvGrpSpPr>
        <p:grpSpPr>
          <a:xfrm>
            <a:off x="6781800" y="1374457"/>
            <a:ext cx="2083747" cy="3883343"/>
            <a:chOff x="3314758" y="1542871"/>
            <a:chExt cx="2515527" cy="3867329"/>
          </a:xfrm>
        </p:grpSpPr>
        <p:sp>
          <p:nvSpPr>
            <p:cNvPr id="57" name="Rektangel 56"/>
            <p:cNvSpPr/>
            <p:nvPr/>
          </p:nvSpPr>
          <p:spPr>
            <a:xfrm>
              <a:off x="3314758" y="1542871"/>
              <a:ext cx="2515527" cy="3867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4041951" y="2522824"/>
              <a:ext cx="1025407" cy="1534647"/>
              <a:chOff x="5375275" y="4686300"/>
              <a:chExt cx="1025407" cy="1534647"/>
            </a:xfrm>
          </p:grpSpPr>
          <p:cxnSp>
            <p:nvCxnSpPr>
              <p:cNvPr id="39" name="Lige forbindelse 38"/>
              <p:cNvCxnSpPr/>
              <p:nvPr/>
            </p:nvCxnSpPr>
            <p:spPr>
              <a:xfrm>
                <a:off x="5375275" y="5867400"/>
                <a:ext cx="9493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Højrebuet pil 41"/>
              <p:cNvSpPr/>
              <p:nvPr/>
            </p:nvSpPr>
            <p:spPr>
              <a:xfrm rot="15765033">
                <a:off x="5851533" y="5671799"/>
                <a:ext cx="682625" cy="415672"/>
              </a:xfrm>
              <a:prstGeom prst="curv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" name="Gruppe 10"/>
              <p:cNvGrpSpPr/>
              <p:nvPr/>
            </p:nvGrpSpPr>
            <p:grpSpPr>
              <a:xfrm>
                <a:off x="5562600" y="4686300"/>
                <a:ext cx="533400" cy="1295400"/>
                <a:chOff x="838200" y="2209800"/>
                <a:chExt cx="533400" cy="1295400"/>
              </a:xfrm>
            </p:grpSpPr>
            <p:sp>
              <p:nvSpPr>
                <p:cNvPr id="30" name="Rektangel 29"/>
                <p:cNvSpPr/>
                <p:nvPr/>
              </p:nvSpPr>
              <p:spPr>
                <a:xfrm>
                  <a:off x="914400" y="2209800"/>
                  <a:ext cx="381000" cy="990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31" name="Afrundet rektangel 30"/>
                <p:cNvSpPr/>
                <p:nvPr/>
              </p:nvSpPr>
              <p:spPr>
                <a:xfrm>
                  <a:off x="838200" y="3124200"/>
                  <a:ext cx="533400" cy="381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23" name="Tekstboks 22"/>
            <p:cNvSpPr txBox="1"/>
            <p:nvPr/>
          </p:nvSpPr>
          <p:spPr>
            <a:xfrm>
              <a:off x="3962400" y="1619071"/>
              <a:ext cx="1067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da-DK" dirty="0"/>
                <a:t>Vippe</a:t>
              </a: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3429001" y="4209871"/>
              <a:ext cx="22860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a-DK" sz="1600" dirty="0"/>
                <a:t>Bevægelse omkring kontaktfladens længdeakse</a:t>
              </a:r>
            </a:p>
          </p:txBody>
        </p:sp>
      </p:grpSp>
      <p:grpSp>
        <p:nvGrpSpPr>
          <p:cNvPr id="37" name="Gruppe 36"/>
          <p:cNvGrpSpPr/>
          <p:nvPr/>
        </p:nvGrpSpPr>
        <p:grpSpPr>
          <a:xfrm>
            <a:off x="4495800" y="1383834"/>
            <a:ext cx="2162112" cy="3874203"/>
            <a:chOff x="6209431" y="1542871"/>
            <a:chExt cx="2515527" cy="3867329"/>
          </a:xfrm>
        </p:grpSpPr>
        <p:sp>
          <p:nvSpPr>
            <p:cNvPr id="58" name="Rektangel 57"/>
            <p:cNvSpPr/>
            <p:nvPr/>
          </p:nvSpPr>
          <p:spPr>
            <a:xfrm>
              <a:off x="6209431" y="1542871"/>
              <a:ext cx="2515527" cy="3867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3" name="Gruppe 12"/>
            <p:cNvGrpSpPr/>
            <p:nvPr/>
          </p:nvGrpSpPr>
          <p:grpSpPr>
            <a:xfrm>
              <a:off x="7010400" y="2513148"/>
              <a:ext cx="949325" cy="1544323"/>
              <a:chOff x="7239000" y="4038600"/>
              <a:chExt cx="949325" cy="1544323"/>
            </a:xfrm>
          </p:grpSpPr>
          <p:cxnSp>
            <p:nvCxnSpPr>
              <p:cNvPr id="43" name="Lige forbindelse 42"/>
              <p:cNvCxnSpPr/>
              <p:nvPr/>
            </p:nvCxnSpPr>
            <p:spPr>
              <a:xfrm>
                <a:off x="7239000" y="5181600"/>
                <a:ext cx="9493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Højrebuet pil 43"/>
              <p:cNvSpPr/>
              <p:nvPr/>
            </p:nvSpPr>
            <p:spPr>
              <a:xfrm rot="15765033">
                <a:off x="7604133" y="5033775"/>
                <a:ext cx="682625" cy="415672"/>
              </a:xfrm>
              <a:prstGeom prst="curv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uppe 10"/>
              <p:cNvGrpSpPr/>
              <p:nvPr/>
            </p:nvGrpSpPr>
            <p:grpSpPr>
              <a:xfrm>
                <a:off x="7467600" y="4038600"/>
                <a:ext cx="434976" cy="1295400"/>
                <a:chOff x="887412" y="2209800"/>
                <a:chExt cx="434976" cy="1295400"/>
              </a:xfrm>
            </p:grpSpPr>
            <p:sp>
              <p:nvSpPr>
                <p:cNvPr id="33" name="Rektangel 32"/>
                <p:cNvSpPr/>
                <p:nvPr/>
              </p:nvSpPr>
              <p:spPr>
                <a:xfrm>
                  <a:off x="914400" y="2209800"/>
                  <a:ext cx="381000" cy="990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34" name="Afrundet rektangel 33"/>
                <p:cNvSpPr/>
                <p:nvPr/>
              </p:nvSpPr>
              <p:spPr>
                <a:xfrm>
                  <a:off x="887412" y="3124200"/>
                  <a:ext cx="434976" cy="381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15" name="Rektangel 14"/>
            <p:cNvSpPr/>
            <p:nvPr/>
          </p:nvSpPr>
          <p:spPr>
            <a:xfrm>
              <a:off x="6934200" y="1619071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Kippe</a:t>
              </a:r>
            </a:p>
          </p:txBody>
        </p:sp>
        <p:sp>
          <p:nvSpPr>
            <p:cNvPr id="63" name="Rektangel 62"/>
            <p:cNvSpPr/>
            <p:nvPr/>
          </p:nvSpPr>
          <p:spPr>
            <a:xfrm>
              <a:off x="6373879" y="4209871"/>
              <a:ext cx="216052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Bevægelse omkring kontaktfladens tværakse</a:t>
              </a:r>
            </a:p>
          </p:txBody>
        </p:sp>
      </p:grpSp>
      <p:grpSp>
        <p:nvGrpSpPr>
          <p:cNvPr id="41" name="Gruppe 40"/>
          <p:cNvGrpSpPr/>
          <p:nvPr/>
        </p:nvGrpSpPr>
        <p:grpSpPr>
          <a:xfrm>
            <a:off x="2362200" y="1374457"/>
            <a:ext cx="2023747" cy="3883343"/>
            <a:chOff x="457200" y="1447800"/>
            <a:chExt cx="2515527" cy="3867329"/>
          </a:xfrm>
        </p:grpSpPr>
        <p:sp>
          <p:nvSpPr>
            <p:cNvPr id="70" name="Rektangel 69"/>
            <p:cNvSpPr/>
            <p:nvPr/>
          </p:nvSpPr>
          <p:spPr>
            <a:xfrm>
              <a:off x="457200" y="1447800"/>
              <a:ext cx="2515527" cy="3867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987889" y="2140803"/>
              <a:ext cx="990600" cy="1828800"/>
              <a:chOff x="5867400" y="2057400"/>
              <a:chExt cx="990600" cy="1828800"/>
            </a:xfrm>
          </p:grpSpPr>
          <p:cxnSp>
            <p:nvCxnSpPr>
              <p:cNvPr id="7" name="Lige forbindelse 6"/>
              <p:cNvCxnSpPr/>
              <p:nvPr/>
            </p:nvCxnSpPr>
            <p:spPr>
              <a:xfrm>
                <a:off x="6591300" y="2057400"/>
                <a:ext cx="0" cy="1752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Højrebuet pil 7"/>
              <p:cNvSpPr/>
              <p:nvPr/>
            </p:nvSpPr>
            <p:spPr>
              <a:xfrm>
                <a:off x="5867400" y="3352800"/>
                <a:ext cx="682625" cy="533400"/>
              </a:xfrm>
              <a:prstGeom prst="curv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uppe 10"/>
              <p:cNvGrpSpPr/>
              <p:nvPr/>
            </p:nvGrpSpPr>
            <p:grpSpPr>
              <a:xfrm>
                <a:off x="6324600" y="2286000"/>
                <a:ext cx="533400" cy="1295400"/>
                <a:chOff x="838200" y="2209800"/>
                <a:chExt cx="533400" cy="1295400"/>
              </a:xfrm>
            </p:grpSpPr>
            <p:sp>
              <p:nvSpPr>
                <p:cNvPr id="27" name="Rektangel 26"/>
                <p:cNvSpPr/>
                <p:nvPr/>
              </p:nvSpPr>
              <p:spPr>
                <a:xfrm>
                  <a:off x="914400" y="2209800"/>
                  <a:ext cx="381000" cy="990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8" name="Afrundet rektangel 27"/>
                <p:cNvSpPr/>
                <p:nvPr/>
              </p:nvSpPr>
              <p:spPr>
                <a:xfrm>
                  <a:off x="838200" y="3124200"/>
                  <a:ext cx="533400" cy="381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16" name="Rektangel 15"/>
            <p:cNvSpPr/>
            <p:nvPr/>
          </p:nvSpPr>
          <p:spPr>
            <a:xfrm>
              <a:off x="685800" y="4198203"/>
              <a:ext cx="22860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da-DK" sz="1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Bevægelse </a:t>
              </a:r>
              <a:r>
                <a:rPr lang="da-DK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omkring transducerens længdeakse </a:t>
              </a:r>
            </a:p>
          </p:txBody>
        </p:sp>
        <p:sp>
          <p:nvSpPr>
            <p:cNvPr id="64" name="Tekstboks 63"/>
            <p:cNvSpPr txBox="1"/>
            <p:nvPr/>
          </p:nvSpPr>
          <p:spPr>
            <a:xfrm>
              <a:off x="991006" y="1551563"/>
              <a:ext cx="1223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Rotere</a:t>
              </a:r>
              <a:endParaRPr lang="da-DK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Højre-venstrepil 3"/>
          <p:cNvSpPr/>
          <p:nvPr/>
        </p:nvSpPr>
        <p:spPr>
          <a:xfrm>
            <a:off x="609600" y="3415098"/>
            <a:ext cx="1292225" cy="547302"/>
          </a:xfrm>
          <a:prstGeom prst="leftRightArrow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1465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07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09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11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13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5623" name="Picture 23" descr="forb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900"/>
            <a:ext cx="3352800" cy="1797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Forberedelse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Lejring af patienten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Venstre sideleje,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tæt på kanten af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lejet, og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ved udskæringen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Hovedet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støttes godt af pude,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venstre hånd under kind, højre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langs siden 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EKG elektroder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påsættes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Undersøgelse foregår fra højre eller venstre side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247191" y="3909536"/>
            <a:ext cx="3592009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Leje med udskæring til transduceren sikrer at denne uhindret kan bevæges rundt ved hjertets </a:t>
            </a:r>
            <a:r>
              <a:rPr lang="da-DK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apex</a:t>
            </a:r>
            <a:endParaRPr lang="da-DK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dsholder til indhold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9078474"/>
              </p:ext>
            </p:extLst>
          </p:nvPr>
        </p:nvGraphicFramePr>
        <p:xfrm>
          <a:off x="457200" y="1676400"/>
          <a:ext cx="403860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2057400"/>
              </a:tblGrid>
              <a:tr h="232410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232410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sz="2400" b="1" dirty="0"/>
              <a:t>Parasternale</a:t>
            </a:r>
          </a:p>
          <a:p>
            <a:r>
              <a:rPr lang="da-DK" sz="2400" dirty="0" smtClean="0"/>
              <a:t>Længdesnit (PLAX)</a:t>
            </a:r>
          </a:p>
          <a:p>
            <a:r>
              <a:rPr lang="da-DK" sz="2400" dirty="0" smtClean="0"/>
              <a:t>Tværsnit (SAX)</a:t>
            </a:r>
          </a:p>
          <a:p>
            <a:pPr lvl="1"/>
            <a:r>
              <a:rPr lang="da-DK" dirty="0" smtClean="0"/>
              <a:t>Aorta-niveau</a:t>
            </a:r>
          </a:p>
          <a:p>
            <a:pPr lvl="1"/>
            <a:r>
              <a:rPr lang="da-DK" dirty="0" smtClean="0"/>
              <a:t>Mitral-niveau</a:t>
            </a:r>
          </a:p>
          <a:p>
            <a:pPr lvl="1"/>
            <a:r>
              <a:rPr lang="da-DK" dirty="0" smtClean="0"/>
              <a:t>Chorda-niveau</a:t>
            </a:r>
          </a:p>
          <a:p>
            <a:pPr lvl="1"/>
            <a:r>
              <a:rPr lang="da-DK" dirty="0" smtClean="0"/>
              <a:t>Papillærmuskel-niveau</a:t>
            </a:r>
          </a:p>
          <a:p>
            <a:pPr>
              <a:buNone/>
            </a:pPr>
            <a:r>
              <a:rPr lang="da-DK" sz="2400" b="1" dirty="0" smtClean="0"/>
              <a:t>Apikale</a:t>
            </a:r>
          </a:p>
          <a:p>
            <a:r>
              <a:rPr lang="da-DK" sz="2400" dirty="0" smtClean="0"/>
              <a:t>Længdesnit (APLAX)</a:t>
            </a:r>
          </a:p>
          <a:p>
            <a:r>
              <a:rPr lang="da-DK" sz="2400" dirty="0" smtClean="0"/>
              <a:t>2 kammer (2K)</a:t>
            </a:r>
          </a:p>
          <a:p>
            <a:r>
              <a:rPr lang="da-DK" sz="2400" dirty="0" smtClean="0"/>
              <a:t>4 kammer (4K)</a:t>
            </a:r>
          </a:p>
          <a:p>
            <a:pPr>
              <a:buNone/>
            </a:pPr>
            <a:r>
              <a:rPr lang="da-DK" sz="2400" b="1" dirty="0" smtClean="0"/>
              <a:t>Subcostale</a:t>
            </a:r>
          </a:p>
          <a:p>
            <a:r>
              <a:rPr lang="da-DK" sz="2400" dirty="0" smtClean="0"/>
              <a:t>Længde</a:t>
            </a:r>
          </a:p>
          <a:p>
            <a:r>
              <a:rPr lang="da-DK" sz="2400" dirty="0" smtClean="0"/>
              <a:t>Tværsnit</a:t>
            </a:r>
          </a:p>
          <a:p>
            <a:pPr marL="0" indent="0">
              <a:buNone/>
            </a:pPr>
            <a:r>
              <a:rPr lang="da-DK" sz="2400" b="1" dirty="0" smtClean="0"/>
              <a:t>Suprasternale</a:t>
            </a:r>
          </a:p>
        </p:txBody>
      </p:sp>
      <p:pic>
        <p:nvPicPr>
          <p:cNvPr id="1026" name="Picture 2" descr="D:\dokumenter (kim)\Videoer\Ekkokardiografi\images\projektio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762000"/>
            <a:ext cx="129689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6" descr="vindu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0864"/>
            <a:ext cx="2320925" cy="266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07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  <a:latin typeface="Arial" charset="0"/>
                <a:cs typeface="Arial" charset="0"/>
              </a:rPr>
              <a:t>Parasternalt længdesnit (plax</a:t>
            </a:r>
            <a:r>
              <a:rPr lang="da-DK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>
              <a:tabLst>
                <a:tab pos="85725" algn="l"/>
              </a:tabLst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Transduceren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placeres i det parasternale vindue med længdeaksen svarende til hjertets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længdeakse</a:t>
            </a:r>
          </a:p>
          <a:p>
            <a:pPr marL="0" indent="0">
              <a:tabLst>
                <a:tab pos="85725" algn="l"/>
              </a:tabLst>
            </a:pPr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tabLst>
                <a:tab pos="0" algn="l"/>
                <a:tab pos="85725" algn="l"/>
              </a:tabLst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Markøren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skal pege mod midten af højre clavicula, således at basis cordis afbildes i skærmens højre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side</a:t>
            </a:r>
          </a:p>
          <a:p>
            <a:pPr marL="180975" indent="-180975"/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Lodlinien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skal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falde vinkelret på septum og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bagvæg 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5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7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59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1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228600" y="205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7673" name="Picture 25" descr="plax_tek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20697"/>
            <a:ext cx="4034902" cy="2868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6838524" y="2120696"/>
            <a:ext cx="0" cy="2451303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2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94668"/>
            <a:ext cx="3223438" cy="279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33400" y="13946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Parasternal Længdesnit</a:t>
            </a:r>
          </a:p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(PLAX)</a:t>
            </a:r>
            <a:endParaRPr lang="da-DK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norm_ap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6122" y="2884849"/>
            <a:ext cx="5064078" cy="3439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7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79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</p:spPr>
        <p:txBody>
          <a:bodyPr/>
          <a:lstStyle/>
          <a:p>
            <a:endParaRPr lang="da-DK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1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</p:spPr>
        <p:txBody>
          <a:bodyPr/>
          <a:lstStyle/>
          <a:p>
            <a:endParaRPr lang="da-DK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3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</p:spPr>
        <p:txBody>
          <a:bodyPr/>
          <a:lstStyle/>
          <a:p>
            <a:endParaRPr lang="da-DK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5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</p:spPr>
        <p:txBody>
          <a:bodyPr/>
          <a:lstStyle/>
          <a:p>
            <a:endParaRPr lang="da-DK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28600" y="205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04800" y="15240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72000" bIns="0"/>
          <a:lstStyle/>
          <a:p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Fejlkilder ved fremstilling af PLAX</a:t>
            </a:r>
          </a:p>
          <a:p>
            <a:pPr algn="l"/>
            <a:endParaRPr lang="da-DK" sz="16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Transduceren </a:t>
            </a:r>
            <a:r>
              <a:rPr lang="da-DK" sz="16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placeret for lateralt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ventrikels længdeakse peger opad mod venstre.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Lodlinien falder ikke vinkelret på septum.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Rotation til SAX vil give skrå snit gennem venstre ventrikel.</a:t>
            </a:r>
          </a:p>
        </p:txBody>
      </p:sp>
      <p:pic>
        <p:nvPicPr>
          <p:cNvPr id="28701" name="plax later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600200"/>
            <a:ext cx="3857625" cy="2743200"/>
          </a:xfrm>
          <a:prstGeom prst="rect">
            <a:avLst/>
          </a:prstGeom>
          <a:noFill/>
        </p:spPr>
      </p:pic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6934200" y="1676400"/>
            <a:ext cx="0" cy="22860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 flipV="1">
            <a:off x="5562600" y="2438400"/>
            <a:ext cx="2514600" cy="16002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" name="Pladsholder til sidefod 2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28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70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8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1"/>
                  </p:tgtEl>
                </p:cond>
              </p:nextCondLst>
            </p:seq>
          </p:childTnLst>
        </p:cTn>
      </p:par>
    </p:tnLst>
    <p:bldLst>
      <p:bldP spid="28704" grpId="0" animBg="1"/>
      <p:bldP spid="287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09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" y="16002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Fejlkilder ved fremstilling af PLAX</a:t>
            </a:r>
          </a:p>
          <a:p>
            <a:pPr algn="l"/>
            <a:endParaRPr lang="da-DK" sz="16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Rotationsfejl </a:t>
            </a:r>
            <a:r>
              <a:rPr lang="da-DK" sz="16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i forhold til </a:t>
            </a:r>
            <a:r>
              <a:rPr lang="da-DK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længdeakse</a:t>
            </a:r>
            <a:endParaRPr lang="da-DK" sz="16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Der fremstilles et falsk </a:t>
            </a:r>
            <a:r>
              <a:rPr lang="da-DK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hvorved ve. ventrikel fremstår forkortet. 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Ved korrekt roteret 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PLAX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vil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ikke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ses 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9724" name="plax false ape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524000"/>
            <a:ext cx="3857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3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29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Ultralyd</a:t>
            </a:r>
            <a:endParaRPr lang="da-DK" dirty="0"/>
          </a:p>
        </p:txBody>
      </p:sp>
      <p:sp>
        <p:nvSpPr>
          <p:cNvPr id="56" name="Pladsholder til indhold 5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Udbredelse af trykbølger gennem et medie</a:t>
            </a:r>
          </a:p>
          <a:p>
            <a:r>
              <a:rPr lang="da-DK" sz="2400" dirty="0" smtClean="0"/>
              <a:t>Beskrives ved frekvens, bølgelængde og amplitude (styrken)</a:t>
            </a:r>
          </a:p>
          <a:p>
            <a:r>
              <a:rPr lang="da-DK" sz="2400" dirty="0" err="1" smtClean="0"/>
              <a:t>Ultralyd-hastigheden</a:t>
            </a:r>
            <a:r>
              <a:rPr lang="da-DK" sz="2400" dirty="0" smtClean="0"/>
              <a:t> afhænger af mediet</a:t>
            </a:r>
          </a:p>
          <a:p>
            <a:r>
              <a:rPr lang="da-DK" sz="2400" dirty="0" smtClean="0"/>
              <a:t>I blødt væv er hastigheden ca. 1540 m/s</a:t>
            </a:r>
          </a:p>
          <a:p>
            <a:pPr lvl="1"/>
            <a:r>
              <a:rPr lang="da-DK" sz="2000" dirty="0" smtClean="0"/>
              <a:t>Fedt (1440 m/s)</a:t>
            </a:r>
          </a:p>
          <a:p>
            <a:pPr lvl="1"/>
            <a:r>
              <a:rPr lang="da-DK" sz="2000" dirty="0" smtClean="0"/>
              <a:t>Muskel (1540 m/s) </a:t>
            </a:r>
          </a:p>
          <a:p>
            <a:pPr lvl="1"/>
            <a:r>
              <a:rPr lang="da-DK" sz="2000" dirty="0" smtClean="0"/>
              <a:t>Blod (1570 m/s)  </a:t>
            </a: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ekkokardiografi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22" name="Lige pilforbindelse 21"/>
          <p:cNvCxnSpPr/>
          <p:nvPr/>
        </p:nvCxnSpPr>
        <p:spPr>
          <a:xfrm>
            <a:off x="1357549" y="1752600"/>
            <a:ext cx="1447800" cy="0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/>
          <p:nvPr/>
        </p:nvSpPr>
        <p:spPr>
          <a:xfrm>
            <a:off x="1433749" y="1447800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da-DK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bølgelængde</a:t>
            </a:r>
            <a:endParaRPr lang="da-DK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4" name="Lige pilforbindelse 33"/>
          <p:cNvCxnSpPr/>
          <p:nvPr/>
        </p:nvCxnSpPr>
        <p:spPr>
          <a:xfrm flipV="1">
            <a:off x="671749" y="1905000"/>
            <a:ext cx="0" cy="2971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/>
          <p:nvPr/>
        </p:nvCxnSpPr>
        <p:spPr>
          <a:xfrm>
            <a:off x="519349" y="3429000"/>
            <a:ext cx="4052651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Kombinationstegning 38"/>
          <p:cNvSpPr/>
          <p:nvPr/>
        </p:nvSpPr>
        <p:spPr>
          <a:xfrm>
            <a:off x="643174" y="1989138"/>
            <a:ext cx="3600450" cy="2878137"/>
          </a:xfrm>
          <a:custGeom>
            <a:avLst/>
            <a:gdLst>
              <a:gd name="connsiteX0" fmla="*/ 0 w 3600450"/>
              <a:gd name="connsiteY0" fmla="*/ 2878137 h 2878137"/>
              <a:gd name="connsiteX1" fmla="*/ 723900 w 3600450"/>
              <a:gd name="connsiteY1" fmla="*/ 1587 h 2878137"/>
              <a:gd name="connsiteX2" fmla="*/ 1438275 w 3600450"/>
              <a:gd name="connsiteY2" fmla="*/ 2878137 h 2878137"/>
              <a:gd name="connsiteX3" fmla="*/ 2162175 w 3600450"/>
              <a:gd name="connsiteY3" fmla="*/ 1587 h 2878137"/>
              <a:gd name="connsiteX4" fmla="*/ 2876550 w 3600450"/>
              <a:gd name="connsiteY4" fmla="*/ 2868612 h 2878137"/>
              <a:gd name="connsiteX5" fmla="*/ 3600450 w 3600450"/>
              <a:gd name="connsiteY5" fmla="*/ 11112 h 28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50" h="2878137">
                <a:moveTo>
                  <a:pt x="0" y="2878137"/>
                </a:moveTo>
                <a:cubicBezTo>
                  <a:pt x="242094" y="1439862"/>
                  <a:pt x="484188" y="1587"/>
                  <a:pt x="723900" y="1587"/>
                </a:cubicBezTo>
                <a:cubicBezTo>
                  <a:pt x="963612" y="1587"/>
                  <a:pt x="1198563" y="2878137"/>
                  <a:pt x="1438275" y="2878137"/>
                </a:cubicBezTo>
                <a:cubicBezTo>
                  <a:pt x="1677987" y="2878137"/>
                  <a:pt x="1922463" y="3174"/>
                  <a:pt x="2162175" y="1587"/>
                </a:cubicBezTo>
                <a:cubicBezTo>
                  <a:pt x="2401887" y="0"/>
                  <a:pt x="2636838" y="2867025"/>
                  <a:pt x="2876550" y="2868612"/>
                </a:cubicBezTo>
                <a:cubicBezTo>
                  <a:pt x="3116262" y="2870199"/>
                  <a:pt x="3358356" y="1440655"/>
                  <a:pt x="3600450" y="11112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6" name="Lige forbindelse 45"/>
          <p:cNvCxnSpPr/>
          <p:nvPr/>
        </p:nvCxnSpPr>
        <p:spPr>
          <a:xfrm>
            <a:off x="1357549" y="18288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/>
          <p:cNvCxnSpPr/>
          <p:nvPr/>
        </p:nvCxnSpPr>
        <p:spPr>
          <a:xfrm>
            <a:off x="2805349" y="18288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boks 47"/>
          <p:cNvSpPr txBox="1"/>
          <p:nvPr/>
        </p:nvSpPr>
        <p:spPr>
          <a:xfrm>
            <a:off x="152400" y="1524000"/>
            <a:ext cx="978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Amplitude</a:t>
            </a:r>
            <a:endParaRPr lang="da-DK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4120606" y="3124200"/>
            <a:ext cx="69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Afstand</a:t>
            </a:r>
            <a:endParaRPr lang="da-DK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kstboks 2"/>
              <p:cNvSpPr txBox="1"/>
              <p:nvPr/>
            </p:nvSpPr>
            <p:spPr>
              <a:xfrm>
                <a:off x="525238" y="5007868"/>
                <a:ext cx="1303562" cy="124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da-DK" sz="36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a-DK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da-DK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da-DK" sz="36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Tekstboks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8" y="5007868"/>
                <a:ext cx="1303562" cy="12405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boks 17"/>
          <p:cNvSpPr txBox="1"/>
          <p:nvPr/>
        </p:nvSpPr>
        <p:spPr>
          <a:xfrm>
            <a:off x="1981200" y="4953000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a-DK" sz="1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Ultrallyd-hastighed</a:t>
            </a:r>
            <a:r>
              <a:rPr lang="da-DK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i mediet</a:t>
            </a:r>
            <a:endParaRPr lang="da-DK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1981200" y="5895201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a-DK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Ultralydens frekvens</a:t>
            </a:r>
            <a:endParaRPr lang="da-DK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Lige forbindelse 8"/>
          <p:cNvCxnSpPr>
            <a:stCxn id="19" idx="1"/>
          </p:cNvCxnSpPr>
          <p:nvPr/>
        </p:nvCxnSpPr>
        <p:spPr>
          <a:xfrm flipH="1" flipV="1">
            <a:off x="1676400" y="5791203"/>
            <a:ext cx="304800" cy="25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>
            <a:stCxn id="18" idx="1"/>
          </p:cNvCxnSpPr>
          <p:nvPr/>
        </p:nvCxnSpPr>
        <p:spPr>
          <a:xfrm flipH="1">
            <a:off x="1752600" y="5106889"/>
            <a:ext cx="228600" cy="747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rans 28"/>
          <p:cNvSpPr/>
          <p:nvPr/>
        </p:nvSpPr>
        <p:spPr>
          <a:xfrm>
            <a:off x="5943600" y="4572000"/>
            <a:ext cx="1752600" cy="1752600"/>
          </a:xfrm>
          <a:prstGeom prst="donut">
            <a:avLst>
              <a:gd name="adj" fmla="val 140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27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29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1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3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" y="1600200"/>
            <a:ext cx="434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Fejlkilder ved fremstilling af PLAX</a:t>
            </a:r>
          </a:p>
          <a:p>
            <a:pPr algn="l"/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Vinkelfejl </a:t>
            </a:r>
            <a:r>
              <a:rPr lang="da-DK" sz="16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i forhold til venstre ventrikels længdeakse </a:t>
            </a:r>
          </a:p>
          <a:p>
            <a:pPr algn="l"/>
            <a:endParaRPr lang="da-DK" sz="16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ventrikels diameter er falsk reduceret p.g.a. excentrisk placering af snitplanet i forhold til den maksimale diameter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0745" name="plax_exce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524000"/>
            <a:ext cx="3857625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6858000" y="4419600"/>
            <a:ext cx="6096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5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" fill="hold"/>
                                        <p:tgtEl>
                                          <p:spTgt spid="30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4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1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3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5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7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" y="1371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Parasternalt tværsnit (SAX)</a:t>
            </a:r>
          </a:p>
          <a:p>
            <a:pPr algn="l"/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Start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med korrekt PLAX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Lodlinien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skal gå vinkelret på septum og gennemskære mitralklappens chordae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svarende til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spidsen af forreste mitralflig.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  </a:t>
            </a:r>
          </a:p>
          <a:p>
            <a:pPr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Roter tranduceren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90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° </a:t>
            </a:r>
            <a:r>
              <a:rPr lang="da-DK" sz="1600" i="1" dirty="0">
                <a:solidFill>
                  <a:schemeClr val="bg1"/>
                </a:solidFill>
                <a:latin typeface="Arial" charset="0"/>
                <a:cs typeface="Arial" charset="0"/>
              </a:rPr>
              <a:t>med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uret. Brug evt. i starten begge hænder, hvor den ene sørger for at fiksere vinkel og position på brystvæggen.</a:t>
            </a:r>
          </a:p>
          <a:p>
            <a:pPr marL="266700" indent="-266700">
              <a:buFontTx/>
              <a:buAutoNum type="arabicPeriod"/>
            </a:pPr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Hvis transducer-placering og retning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ikke har ændret sig under rotationen vil man nu se et SAX på chorda-niveau. 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1772" name="sax cord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960707"/>
            <a:ext cx="3324225" cy="2363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3" name="plax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446107"/>
            <a:ext cx="3324225" cy="2363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6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31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0" fill="hold"/>
                                        <p:tgtEl>
                                          <p:spTgt spid="31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7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1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1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3"/>
                  </p:tgtEl>
                </p:cond>
              </p:nextCondLst>
            </p:seq>
            <p:video>
              <p:cMediaNode>
                <p:cTn id="29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7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81696"/>
            <a:ext cx="3238390" cy="28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33400" y="13946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Parasternalt tværsnit</a:t>
            </a:r>
          </a:p>
          <a:p>
            <a:pPr algn="ctr"/>
            <a:r>
              <a:rPr lang="da-DK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Aortaniveau</a:t>
            </a: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norm_sax_aorta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0999" y="2819400"/>
            <a:ext cx="5048251" cy="342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99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1"/>
            <a:ext cx="3223438" cy="27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33400" y="13946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Parasternalt tværsnit</a:t>
            </a:r>
          </a:p>
          <a:p>
            <a:pPr algn="ctr"/>
            <a:r>
              <a:rPr lang="da-DK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Mitralklapsniveau</a:t>
            </a: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norm_sax_mitra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2869356"/>
            <a:ext cx="4974704" cy="3379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1"/>
            <a:ext cx="3223438" cy="27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33400" y="13946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Parasternal tværsnit</a:t>
            </a:r>
          </a:p>
          <a:p>
            <a:pPr algn="ctr"/>
            <a:r>
              <a:rPr lang="da-DK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Papillærmuskelnivau</a:t>
            </a: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norm_sax_mi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2895600"/>
            <a:ext cx="4936066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12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1"/>
            <a:ext cx="3223438" cy="27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33400" y="1394668"/>
            <a:ext cx="48006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Parasternalt tværsnit</a:t>
            </a:r>
          </a:p>
          <a:p>
            <a:pPr algn="ctr"/>
            <a:r>
              <a:rPr lang="da-DK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Hø. ventrikels udløbsdel + a. </a:t>
            </a:r>
            <a:r>
              <a:rPr lang="da-DK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pulmonalis</a:t>
            </a: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ktangulær billedforklaring 9"/>
          <p:cNvSpPr/>
          <p:nvPr/>
        </p:nvSpPr>
        <p:spPr>
          <a:xfrm>
            <a:off x="5715000" y="4953000"/>
            <a:ext cx="2514600" cy="990600"/>
          </a:xfrm>
          <a:prstGeom prst="wedgeRectCallout">
            <a:avLst>
              <a:gd name="adj1" fmla="val -64093"/>
              <a:gd name="adj2" fmla="val 11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Saddel-</a:t>
            </a:r>
            <a:r>
              <a:rPr lang="da-DK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embolus</a:t>
            </a:r>
            <a:r>
              <a:rPr lang="da-DK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a. </a:t>
            </a:r>
            <a:r>
              <a:rPr lang="da-DK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pulmunalis</a:t>
            </a:r>
            <a:r>
              <a:rPr lang="da-DK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delingssted</a:t>
            </a:r>
            <a:endParaRPr lang="da-DK" dirty="0">
              <a:solidFill>
                <a:schemeClr val="tx1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lungeemboli5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05691" y="3044994"/>
            <a:ext cx="4828309" cy="3279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12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x rotationsfejl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43832" y="4182299"/>
            <a:ext cx="3142968" cy="2134846"/>
          </a:xfrm>
          <a:prstGeom prst="rect">
            <a:avLst/>
          </a:prstGeom>
        </p:spPr>
      </p:pic>
      <p:pic>
        <p:nvPicPr>
          <p:cNvPr id="7" name="sax rotationsfejl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543833" y="1676400"/>
            <a:ext cx="3142968" cy="2134846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381000" y="1524000"/>
            <a:ext cx="2895600" cy="46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algn="l"/>
            <a:r>
              <a:rPr lang="da-DK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Rotationsfejl </a:t>
            </a:r>
            <a:endParaRPr lang="da-DK" sz="16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Hvis transduceren overroteres (&gt;90°) vil venstre ventrikel fremstå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oval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mod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højre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Hvis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transduceren underroteres (&lt;90°) vil venstre ventrikel fremstå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oval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opad mod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venstre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Fejlkilder ved fremstilling af SAX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6096000" y="4343400"/>
            <a:ext cx="1429503" cy="1570958"/>
            <a:chOff x="3360" y="2640"/>
            <a:chExt cx="1320" cy="1248"/>
          </a:xfrm>
        </p:grpSpPr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 rot="2700000">
              <a:off x="3744" y="2952"/>
              <a:ext cx="1056" cy="816"/>
            </a:xfrm>
            <a:prstGeom prst="ellips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3360" y="264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&lt;90°</a:t>
              </a:r>
            </a:p>
          </p:txBody>
        </p:sp>
      </p:grpSp>
      <p:grpSp>
        <p:nvGrpSpPr>
          <p:cNvPr id="36900" name="Group 36"/>
          <p:cNvGrpSpPr>
            <a:grpSpLocks/>
          </p:cNvGrpSpPr>
          <p:nvPr/>
        </p:nvGrpSpPr>
        <p:grpSpPr bwMode="auto">
          <a:xfrm>
            <a:off x="5915025" y="1930400"/>
            <a:ext cx="2007388" cy="1270000"/>
            <a:chOff x="3360" y="816"/>
            <a:chExt cx="1584" cy="1152"/>
          </a:xfrm>
        </p:grpSpPr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 rot="18900000">
              <a:off x="3888" y="1152"/>
              <a:ext cx="1056" cy="816"/>
            </a:xfrm>
            <a:prstGeom prst="ellips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3360" y="81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&gt;90°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657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4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0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598" y="1416353"/>
            <a:ext cx="3198440" cy="277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33400" y="13946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Apikal</a:t>
            </a:r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 kammer</a:t>
            </a:r>
          </a:p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da-DK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Ap4K)</a:t>
            </a:r>
            <a:endParaRPr lang="da-DK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562600" y="4343400"/>
            <a:ext cx="3276600" cy="192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algn="l"/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Transduceren ved ictus cordis. Markøren 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pegende mod venstre bageste </a:t>
            </a:r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axillærfold. Transduceren vippes så  sigtelinien rammer et punkt 4-5 cm under sternums venstre kant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/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Lodlinien skal svare til venstre 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ventrikels </a:t>
            </a:r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længdeakse</a:t>
            </a: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norm_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2895600"/>
            <a:ext cx="4936067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1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1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3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5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7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04800" y="15240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Apikalt ”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5-kammer” (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Ap5K)</a:t>
            </a:r>
          </a:p>
          <a:p>
            <a:pPr algn="l"/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det såkaldte apikale 5-kammer billede fremstilles aorta sammen med de fire kamre. 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Start med det apikale 4-kammer billede og vip transducerens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sektor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lidt anteriort.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5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4591" y="1524000"/>
            <a:ext cx="4245559" cy="2883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8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69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Ap4K - Hvad gik galt?</a:t>
            </a:r>
            <a:endParaRPr lang="da-DK" i="1" dirty="0"/>
          </a:p>
        </p:txBody>
      </p:sp>
      <p:sp>
        <p:nvSpPr>
          <p:cNvPr id="4" name="Tekstboks 3"/>
          <p:cNvSpPr txBox="1"/>
          <p:nvPr/>
        </p:nvSpPr>
        <p:spPr>
          <a:xfrm>
            <a:off x="4343400" y="4140875"/>
            <a:ext cx="3749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Skæv </a:t>
            </a:r>
            <a:r>
              <a:rPr lang="da-DK" b="1" u="sng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lodlinie</a:t>
            </a:r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er nu korrekt,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men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lodlinien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falder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posteriort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i forhold til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ventriklens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lændeakse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Atrierne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fremstilles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ikke, hvorimod sinus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coronarius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er tydelig. </a:t>
            </a:r>
            <a:endParaRPr lang="da-DK" dirty="0"/>
          </a:p>
        </p:txBody>
      </p:sp>
      <p:sp>
        <p:nvSpPr>
          <p:cNvPr id="28" name="Tekstboks 27"/>
          <p:cNvSpPr txBox="1"/>
          <p:nvPr/>
        </p:nvSpPr>
        <p:spPr>
          <a:xfrm>
            <a:off x="4359274" y="1524000"/>
            <a:ext cx="4632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Ventrikelforkortning </a:t>
            </a:r>
            <a:r>
              <a:rPr lang="da-DK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(eng. </a:t>
            </a:r>
            <a:r>
              <a:rPr lang="da-DK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chamber</a:t>
            </a:r>
            <a:r>
              <a:rPr lang="da-DK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foreshortening)</a:t>
            </a:r>
          </a:p>
          <a:p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Tranducer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ikke placeret lige over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Herved fremstår en ventrikelvæg som et ”</a:t>
            </a:r>
            <a:r>
              <a:rPr lang="da-DK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falsk </a:t>
            </a:r>
            <a:r>
              <a:rPr lang="da-DK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apex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”. </a:t>
            </a:r>
          </a:p>
          <a:p>
            <a:endParaRPr lang="da-DK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Volumina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bliver for små og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vægbevægeligheden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bliver svær at vurdere. 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4ch fejl falsk apex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0999" y="1600200"/>
            <a:ext cx="3394075" cy="2305410"/>
          </a:xfrm>
          <a:prstGeom prst="rect">
            <a:avLst/>
          </a:prstGeom>
        </p:spPr>
      </p:pic>
      <p:pic>
        <p:nvPicPr>
          <p:cNvPr id="9" name="4ch fejl sinus coronariu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1000" y="4038600"/>
            <a:ext cx="3394076" cy="2305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3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0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Hvorfor ultralyd</a:t>
            </a:r>
            <a:r>
              <a:rPr lang="da-DK" b="1" dirty="0" smtClean="0"/>
              <a:t> </a:t>
            </a:r>
            <a:r>
              <a:rPr lang="da-DK" dirty="0" smtClean="0"/>
              <a:t>– </a:t>
            </a:r>
            <a:r>
              <a:rPr lang="da-DK" i="1" dirty="0" smtClean="0"/>
              <a:t>hvorfor ikke bare lyd?</a:t>
            </a:r>
            <a:endParaRPr lang="da-DK" i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  <a:solidFill>
            <a:schemeClr val="tx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a-DK" dirty="0"/>
              <a:t>Hørbar lyd (16 Hz-16 kHz)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1926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 smtClean="0"/>
              <a:t>Lang bølgelængde</a:t>
            </a:r>
            <a:r>
              <a:rPr lang="el-GR" dirty="0" smtClean="0"/>
              <a:t> </a:t>
            </a:r>
            <a:r>
              <a:rPr lang="da-DK" sz="2100" dirty="0" smtClean="0"/>
              <a:t>(</a:t>
            </a:r>
            <a:r>
              <a:rPr lang="el-GR" sz="2100" dirty="0" smtClean="0"/>
              <a:t>λ</a:t>
            </a:r>
            <a:r>
              <a:rPr lang="da-DK" sz="2100" dirty="0" smtClean="0"/>
              <a:t>)</a:t>
            </a:r>
            <a:r>
              <a:rPr lang="el-GR" sz="2100" dirty="0" smtClean="0"/>
              <a:t>: 0.</a:t>
            </a:r>
            <a:r>
              <a:rPr lang="da-DK" sz="2100" dirty="0" smtClean="0"/>
              <a:t>10</a:t>
            </a:r>
            <a:r>
              <a:rPr lang="el-GR" sz="2100" dirty="0" smtClean="0"/>
              <a:t> </a:t>
            </a:r>
            <a:r>
              <a:rPr lang="da-DK" sz="2100" dirty="0"/>
              <a:t>m til </a:t>
            </a:r>
            <a:r>
              <a:rPr lang="da-DK" sz="2100" dirty="0" smtClean="0"/>
              <a:t>96 </a:t>
            </a:r>
            <a:r>
              <a:rPr lang="da-DK" sz="2100" dirty="0"/>
              <a:t>m i væv </a:t>
            </a:r>
            <a:r>
              <a:rPr lang="da-DK" sz="2100" dirty="0" smtClean="0"/>
              <a:t>(c=1540 m/s)</a:t>
            </a:r>
          </a:p>
          <a:p>
            <a:pPr marL="85725" indent="-85725"/>
            <a:r>
              <a:rPr lang="da-DK" dirty="0" smtClean="0"/>
              <a:t>Lav opløsning</a:t>
            </a:r>
          </a:p>
          <a:p>
            <a:pPr marL="85725" indent="-85725"/>
            <a:r>
              <a:rPr lang="da-DK" dirty="0" smtClean="0"/>
              <a:t>Høj penetrans</a:t>
            </a:r>
          </a:p>
          <a:p>
            <a:pPr marL="85725" indent="-85725"/>
            <a:r>
              <a:rPr lang="da-DK" dirty="0" smtClean="0"/>
              <a:t>Høj diffraktion (bevæger sig i alle retninger)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  <a:solidFill>
            <a:schemeClr val="tx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a-DK" dirty="0"/>
              <a:t>Diagnostisk ultralyd: 2-10 mHz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1926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Kort </a:t>
            </a:r>
            <a:r>
              <a:rPr lang="da-DK" b="1" dirty="0" smtClean="0"/>
              <a:t>bølgelængde</a:t>
            </a:r>
            <a:r>
              <a:rPr lang="da-DK" dirty="0" smtClean="0"/>
              <a:t> </a:t>
            </a:r>
            <a:r>
              <a:rPr lang="da-DK" sz="2100" dirty="0" smtClean="0"/>
              <a:t>(</a:t>
            </a:r>
            <a:r>
              <a:rPr lang="el-GR" sz="2100" dirty="0" smtClean="0"/>
              <a:t>λ</a:t>
            </a:r>
            <a:r>
              <a:rPr lang="da-DK" sz="2100" dirty="0" smtClean="0"/>
              <a:t>)</a:t>
            </a:r>
            <a:r>
              <a:rPr lang="el-GR" sz="2100" dirty="0" smtClean="0"/>
              <a:t>: 0.7</a:t>
            </a:r>
            <a:r>
              <a:rPr lang="da-DK" sz="2100" dirty="0" smtClean="0"/>
              <a:t>7</a:t>
            </a:r>
            <a:r>
              <a:rPr lang="el-GR" sz="2100" dirty="0" smtClean="0"/>
              <a:t> </a:t>
            </a:r>
            <a:r>
              <a:rPr lang="da-DK" sz="2100" dirty="0"/>
              <a:t>mm til </a:t>
            </a:r>
            <a:r>
              <a:rPr lang="da-DK" sz="2100" dirty="0" smtClean="0"/>
              <a:t>0.15 </a:t>
            </a:r>
            <a:r>
              <a:rPr lang="da-DK" sz="2100" dirty="0"/>
              <a:t>mm i væv </a:t>
            </a:r>
            <a:r>
              <a:rPr lang="da-DK" sz="2100" dirty="0" smtClean="0"/>
              <a:t>(c=1540 m/s)</a:t>
            </a:r>
          </a:p>
          <a:p>
            <a:pPr marL="85725" indent="-85725"/>
            <a:r>
              <a:rPr lang="da-DK" dirty="0" smtClean="0"/>
              <a:t>Høj opløsning</a:t>
            </a:r>
          </a:p>
          <a:p>
            <a:pPr marL="85725" indent="-85725"/>
            <a:r>
              <a:rPr lang="da-DK" dirty="0" smtClean="0"/>
              <a:t>Lav penetrans</a:t>
            </a:r>
          </a:p>
          <a:p>
            <a:pPr marL="85725" indent="-85725"/>
            <a:r>
              <a:rPr lang="da-DK" dirty="0" smtClean="0"/>
              <a:t>Lav diffraktion, opfører sig lig elektromagnetiske bølger og </a:t>
            </a:r>
            <a:r>
              <a:rPr lang="da-DK" sz="2100" dirty="0"/>
              <a:t>kan udsendes ensrettet 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ladsholder til indhold 13" descr="20110413221349!Heart_left_parasternal_long_axi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725" y="4724400"/>
            <a:ext cx="2447475" cy="1631650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6786693" y="4114800"/>
            <a:ext cx="447769" cy="935324"/>
            <a:chOff x="6579140" y="3917650"/>
            <a:chExt cx="447769" cy="935324"/>
          </a:xfrm>
        </p:grpSpPr>
        <p:sp>
          <p:nvSpPr>
            <p:cNvPr id="11" name="Rektangel 10"/>
            <p:cNvSpPr/>
            <p:nvPr/>
          </p:nvSpPr>
          <p:spPr>
            <a:xfrm rot="20209126">
              <a:off x="6579140" y="3917650"/>
              <a:ext cx="223054" cy="743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Afrundet rektangel 11"/>
            <p:cNvSpPr/>
            <p:nvPr/>
          </p:nvSpPr>
          <p:spPr>
            <a:xfrm rot="20209126">
              <a:off x="6714634" y="4567014"/>
              <a:ext cx="312275" cy="285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3" name="Lige forbindelse 12"/>
          <p:cNvCxnSpPr>
            <a:stCxn id="12" idx="2"/>
          </p:cNvCxnSpPr>
          <p:nvPr/>
        </p:nvCxnSpPr>
        <p:spPr>
          <a:xfrm>
            <a:off x="7134608" y="5038580"/>
            <a:ext cx="256792" cy="14476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40313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ktangulær billedforklaring 17"/>
          <p:cNvSpPr/>
          <p:nvPr/>
        </p:nvSpPr>
        <p:spPr>
          <a:xfrm>
            <a:off x="4572000" y="4114800"/>
            <a:ext cx="1889438" cy="1134514"/>
          </a:xfrm>
          <a:prstGeom prst="wedgeRectCallout">
            <a:avLst>
              <a:gd name="adj1" fmla="val 41477"/>
              <a:gd name="adj2" fmla="val 654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Ultralyd kan pga. den korte bølgelængde udsendes </a:t>
            </a:r>
            <a:r>
              <a:rPr lang="da-DK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som en fokuseret/ensrettet lydbølge</a:t>
            </a:r>
            <a:endParaRPr lang="da-DK" sz="1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1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3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304800" y="16002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Modificeret apikalt 4-kammer (Mod Ap4K)</a:t>
            </a:r>
          </a:p>
          <a:p>
            <a:pPr algn="l"/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Fokus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på højre ventrikel i 4-kammer billedet opnås ved at forskyde transduceren medialt i et plan vinkelret på venstre ventrikels længdeakse.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4" name="Rektangulær billedforklaring 23"/>
          <p:cNvSpPr/>
          <p:nvPr/>
        </p:nvSpPr>
        <p:spPr>
          <a:xfrm>
            <a:off x="2286000" y="4291642"/>
            <a:ext cx="2438400" cy="1575758"/>
          </a:xfrm>
          <a:prstGeom prst="wedgeRectCallout">
            <a:avLst>
              <a:gd name="adj1" fmla="val 67480"/>
              <a:gd name="adj2" fmla="val -82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med </a:t>
            </a:r>
            <a:r>
              <a:rPr lang="da-DK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biventrikulært</a:t>
            </a:r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hjertesvigt. Med og uden </a:t>
            </a:r>
            <a:r>
              <a:rPr lang="da-DK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colour</a:t>
            </a:r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Doppler</a:t>
            </a:r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over </a:t>
            </a:r>
            <a:r>
              <a:rPr lang="da-DK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tricuspidalklappen</a:t>
            </a:r>
            <a:endParaRPr lang="da-DK" sz="1600" dirty="0">
              <a:solidFill>
                <a:schemeClr val="tx1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mod 4ch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0" y="1524000"/>
            <a:ext cx="3037416" cy="2063150"/>
          </a:xfrm>
          <a:prstGeom prst="rect">
            <a:avLst/>
          </a:prstGeom>
        </p:spPr>
      </p:pic>
      <p:pic>
        <p:nvPicPr>
          <p:cNvPr id="8" name="mod 4ch colou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34000" y="3810000"/>
            <a:ext cx="3037415" cy="206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7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chst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36" y="3977214"/>
            <a:ext cx="3225563" cy="2201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4chst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600200"/>
            <a:ext cx="3228975" cy="2203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5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7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39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1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04800" y="16002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Apikalt 2-kammer (Ap2K)</a:t>
            </a:r>
          </a:p>
          <a:p>
            <a:pPr marL="457200" indent="-457200" algn="l">
              <a:buFontTx/>
              <a:buAutoNum type="arabicPeriod"/>
            </a:pPr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80975" indent="-180975"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Find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det apikale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4-kammer billede.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4-kammer billedet skal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lodlinien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svare til venstre ventrikels længdeakse.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marL="180975" indent="-180975"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Roter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ca. 60° </a:t>
            </a:r>
            <a:r>
              <a:rPr lang="da-DK" sz="1600" i="1" dirty="0">
                <a:solidFill>
                  <a:schemeClr val="bg1"/>
                </a:solidFill>
                <a:latin typeface="Arial" charset="0"/>
                <a:cs typeface="Arial" charset="0"/>
              </a:rPr>
              <a:t>mod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uret.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Ved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korrekt placeret transducer vil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lodlinien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fortsat svare til venstre ventrikels længdeakse og venstre atrium vil være velfremstillet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6781800" y="1631950"/>
            <a:ext cx="0" cy="21780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7162800" y="3184525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>
                <a:solidFill>
                  <a:srgbClr val="FFFF66"/>
                </a:solidFill>
                <a:latin typeface="Arial" charset="0"/>
              </a:rPr>
              <a:t>60</a:t>
            </a:r>
            <a:r>
              <a:rPr lang="da-DK" sz="200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º</a:t>
            </a:r>
            <a:endParaRPr lang="da-DK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>
            <a:off x="6553200" y="23622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a-DK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6769217" y="3977214"/>
            <a:ext cx="26871" cy="2001946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4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8" grpId="0" animBg="1"/>
      <p:bldP spid="48159" grpId="0" autoUpdateAnimBg="0"/>
      <p:bldP spid="48160" grpId="0" animBg="1"/>
      <p:bldP spid="481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598" y="1416352"/>
            <a:ext cx="3198440" cy="27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85800" y="1547068"/>
            <a:ext cx="44958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Apikalt 2-kammer</a:t>
            </a:r>
            <a:endParaRPr lang="da-DK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norm 2ch avi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3063815"/>
            <a:ext cx="4800600" cy="3260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3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chst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2" y="1684946"/>
            <a:ext cx="3225801" cy="2201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plax st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2" y="4038601"/>
            <a:ext cx="3225801" cy="2201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1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3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5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7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304800" y="16764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Apikalt længdesnit (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ApLAX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 algn="l">
              <a:buFontTx/>
              <a:buAutoNum type="arabicPeriod"/>
            </a:pPr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80975" indent="-180975"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Find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det apikale 2-kammer.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2-kammer billedet skal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lodlinien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svare til venstre ventrikels længdeakse.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>
              <a:buFontTx/>
              <a:buAutoNum type="arabicPeriod"/>
              <a:tabLst>
                <a:tab pos="0" algn="l"/>
              </a:tabLst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Herefter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roteres yderligere ca.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60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° </a:t>
            </a:r>
            <a:r>
              <a:rPr lang="da-DK" sz="1600" i="1" dirty="0">
                <a:solidFill>
                  <a:schemeClr val="bg1"/>
                </a:solidFill>
                <a:latin typeface="Arial" charset="0"/>
                <a:cs typeface="Arial" charset="0"/>
              </a:rPr>
              <a:t>mod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uret så venstre ventrikels udløbsdel og aortaklappen fremkommer i højre side af billedet.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algn="l">
              <a:buFontTx/>
              <a:buAutoNum type="arabicPeriod"/>
            </a:pP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Ved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korrekt placeret transducer vil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lodlinien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fortsat svare til venstre ventrikels længdeakse og venstre atrium vil være velfremstillet. 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6588918" y="3162300"/>
            <a:ext cx="15922" cy="8763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151688" y="3184525"/>
            <a:ext cx="56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dirty="0" smtClean="0">
                <a:solidFill>
                  <a:srgbClr val="FFFF66"/>
                </a:solidFill>
                <a:latin typeface="Arial" charset="0"/>
              </a:rPr>
              <a:t>60</a:t>
            </a:r>
            <a:r>
              <a:rPr lang="da-DK" sz="2000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º</a:t>
            </a:r>
            <a:endParaRPr lang="da-DK" sz="20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6324600" y="28194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a-DK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H="1">
            <a:off x="6583362" y="4123330"/>
            <a:ext cx="21479" cy="197267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H="1">
            <a:off x="6604840" y="1703410"/>
            <a:ext cx="15920" cy="1481115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58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0" grpId="0" animBg="1"/>
      <p:bldP spid="52251" grpId="0" autoUpdateAnimBg="0"/>
      <p:bldP spid="52252" grpId="0" animBg="1"/>
      <p:bldP spid="5225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9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304800" y="15240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marL="457200" indent="-457200"/>
            <a:r>
              <a:rPr lang="da-DK" sz="2400" dirty="0">
                <a:solidFill>
                  <a:schemeClr val="bg1"/>
                </a:solidFill>
                <a:latin typeface="Arial" charset="0"/>
                <a:cs typeface="Arial" charset="0"/>
              </a:rPr>
              <a:t>Subcostale </a:t>
            </a:r>
            <a:r>
              <a:rPr lang="da-DK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projektioner</a:t>
            </a:r>
            <a:endParaRPr lang="da-DK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/>
            <a:endParaRPr lang="da-DK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Patienten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lejres på ryggen med bøjede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knæ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Transduceren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places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horisontalt højt i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epigastriet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med markøren pegende mod patientens venstre side. 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Ved kipning mod patientens venstre side fremstilles alle fire kamre.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Ved kipning mod patientens højre side fremstilles højre atrium, leveren og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vena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cava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inferior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(VCI). 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Fra det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subcostale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4-kammer billede roteres transduceren 90º mod uret - herved fremstilles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ve. ventrikel i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tværsnit og 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hø. ventrikels udløbsdel og </a:t>
            </a:r>
            <a:r>
              <a:rPr lang="da-DK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tr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da-DK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pulmonalis</a:t>
            </a:r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til 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højre i billedet.</a:t>
            </a:r>
          </a:p>
        </p:txBody>
      </p:sp>
      <p:pic>
        <p:nvPicPr>
          <p:cNvPr id="50204" name="Picture 28" descr="PE sub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524000"/>
            <a:ext cx="3854450" cy="2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340" y="1413718"/>
            <a:ext cx="3201478" cy="27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 projektioner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28600" y="1524000"/>
            <a:ext cx="5029200" cy="1119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Subcostalt</a:t>
            </a:r>
            <a:r>
              <a:rPr lang="da-D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4-kammerbillede </a:t>
            </a:r>
            <a:endParaRPr lang="da-DK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943600" y="4715470"/>
            <a:ext cx="251460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Ofte </a:t>
            </a:r>
            <a:r>
              <a:rPr lang="da-DK" dirty="0"/>
              <a:t>godt indblik ved </a:t>
            </a:r>
            <a:r>
              <a:rPr lang="da-DK" dirty="0" err="1"/>
              <a:t>emfysem</a:t>
            </a:r>
            <a:r>
              <a:rPr lang="da-DK" dirty="0"/>
              <a:t> og ved respiratorbehandling</a:t>
            </a:r>
          </a:p>
        </p:txBody>
      </p:sp>
      <p:pic>
        <p:nvPicPr>
          <p:cNvPr id="6" name="subxifoi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4261" y="2819400"/>
            <a:ext cx="5055939" cy="3434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9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07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09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1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3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93725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304800" y="15240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Åbningsvinklen er afgørende for den laterale opløsning og billedfrekvensen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Anvend den mindste vinkel, som netop viser den struktur der fokuseres på. </a:t>
            </a:r>
            <a:b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   </a:t>
            </a:r>
          </a:p>
        </p:txBody>
      </p:sp>
      <p:pic>
        <p:nvPicPr>
          <p:cNvPr id="51228" name="plax_stor_sektor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4480"/>
            <a:ext cx="3171825" cy="2255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9" name="plax_lille_vinkel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69080"/>
            <a:ext cx="3171825" cy="2255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Åbningsvinkel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36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51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" fill="hold"/>
                                        <p:tgtEl>
                                          <p:spTgt spid="51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2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1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8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2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1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5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7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9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1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304800" y="16002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marL="457200" indent="-457200" algn="l">
              <a:buFontTx/>
              <a:buAutoNum type="arabicPeriod"/>
            </a:pPr>
            <a: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  <a:t>Anvend </a:t>
            </a:r>
            <a:r>
              <a:rPr lang="da-DK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mindst </a:t>
            </a:r>
            <a: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mulige </a:t>
            </a:r>
            <a:r>
              <a:rPr lang="da-DK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dybde, </a:t>
            </a:r>
            <a: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  <a:t>hvor alle strukturer af interesse ses i deres helhed. </a:t>
            </a:r>
            <a:b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da-DK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Mindre dybde giver flere </a:t>
            </a:r>
            <a:r>
              <a:rPr lang="da-DK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detaljer (bedre signal støjforhold, bedre lateral opløsning og højere billedfrekvens)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3272" name="plax_stor_dybd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651000"/>
            <a:ext cx="3036094" cy="215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3" name="plax_lille_dybd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114800"/>
            <a:ext cx="3036094" cy="215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Dybde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6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0" fill="hold"/>
                                        <p:tgtEl>
                                          <p:spTgt spid="53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2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7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3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Dæmp lyset i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lokalet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Juster overall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gain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så strukturerne fremstår klare og tydelige </a:t>
            </a:r>
            <a:b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Hvor der kun er blod bør der som udgangspunkt være sort </a:t>
            </a:r>
            <a:b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Brug regional </a:t>
            </a:r>
            <a:r>
              <a:rPr lang="da-DK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gain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til at fremhæve/nedtone de enkelte områder</a:t>
            </a:r>
            <a:b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Hvis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der er problemer med </a:t>
            </a:r>
            <a:r>
              <a:rPr lang="da-DK" dirty="0" err="1">
                <a:solidFill>
                  <a:schemeClr val="bg1"/>
                </a:solidFill>
                <a:latin typeface="Arial" charset="0"/>
                <a:cs typeface="Arial" charset="0"/>
              </a:rPr>
              <a:t>kantdetektionen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 kan man forsøge at reducere </a:t>
            </a:r>
            <a:r>
              <a:rPr lang="da-DK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compress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Dette øger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kontrasten, men reducere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detaljerne 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9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1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3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5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2D </a:t>
            </a:r>
            <a:r>
              <a:rPr lang="da-DK" dirty="0" err="1" smtClean="0"/>
              <a:t>gain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257800" y="4122003"/>
            <a:ext cx="3139001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a-DK" dirty="0"/>
              <a:t>For Lidt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4900186" y="4122003"/>
            <a:ext cx="3786614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 meget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5534047" y="4114800"/>
            <a:ext cx="2427268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4800" b="1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a-DK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Tilpas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4267200" y="4343400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Compres</a:t>
            </a:r>
            <a:r>
              <a:rPr lang="da-D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Reduceret</a:t>
            </a:r>
            <a:endParaRPr lang="da-DK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3" name="Gain_passende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24400" y="1524000"/>
            <a:ext cx="4038600" cy="2743200"/>
          </a:xfrm>
          <a:prstGeom prst="rect">
            <a:avLst/>
          </a:prstGeom>
        </p:spPr>
      </p:pic>
      <p:pic>
        <p:nvPicPr>
          <p:cNvPr id="15" name="Gain_mege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724400" y="1524000"/>
            <a:ext cx="4038600" cy="2743200"/>
          </a:xfrm>
          <a:prstGeom prst="rect">
            <a:avLst/>
          </a:prstGeom>
        </p:spPr>
      </p:pic>
      <p:pic>
        <p:nvPicPr>
          <p:cNvPr id="14" name="Gain_lidt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724400" y="1524000"/>
            <a:ext cx="4038600" cy="2743200"/>
          </a:xfrm>
          <a:prstGeom prst="rect">
            <a:avLst/>
          </a:prstGeom>
        </p:spPr>
      </p:pic>
      <p:pic>
        <p:nvPicPr>
          <p:cNvPr id="16" name="ingen compress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724400" y="1524000"/>
            <a:ext cx="40386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7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5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61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6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68" repeatCount="indefinite" fill="remove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8" grpId="0"/>
      <p:bldP spid="8" grpId="1"/>
      <p:bldP spid="29" grpId="0"/>
      <p:bldP spid="29" grpId="1"/>
      <p:bldP spid="30" grpId="0"/>
      <p:bldP spid="30" grpId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09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55324" name="Picture 28" descr="PLAX_TGC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2572613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</a:t>
            </a:r>
            <a:r>
              <a:rPr lang="en-US" dirty="0" smtClean="0"/>
              <a:t>gain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Time </a:t>
            </a:r>
            <a:r>
              <a:rPr lang="da-DK" dirty="0" err="1" smtClean="0"/>
              <a:t>Gain</a:t>
            </a:r>
            <a:r>
              <a:rPr lang="da-DK" dirty="0" smtClean="0"/>
              <a:t> </a:t>
            </a:r>
            <a:r>
              <a:rPr lang="da-DK" dirty="0" err="1" smtClean="0"/>
              <a:t>Controle</a:t>
            </a:r>
            <a:r>
              <a:rPr lang="da-DK" dirty="0" smtClean="0"/>
              <a:t>, TGC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447674" y="2171701"/>
            <a:ext cx="4040188" cy="30099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Sektordybden inddeles i zoner hvor </a:t>
            </a:r>
            <a:r>
              <a:rPr lang="da-DK" dirty="0" err="1" smtClean="0">
                <a:solidFill>
                  <a:schemeClr val="bg1"/>
                </a:solidFill>
              </a:rPr>
              <a:t>gain</a:t>
            </a:r>
            <a:r>
              <a:rPr lang="da-DK" dirty="0" smtClean="0">
                <a:solidFill>
                  <a:schemeClr val="bg1"/>
                </a:solidFill>
              </a:rPr>
              <a:t> kan justeres individuelt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Lateral </a:t>
            </a:r>
            <a:r>
              <a:rPr lang="da-DK" dirty="0" err="1" smtClean="0"/>
              <a:t>Gain</a:t>
            </a:r>
            <a:r>
              <a:rPr lang="da-DK" dirty="0" smtClean="0"/>
              <a:t> </a:t>
            </a:r>
            <a:r>
              <a:rPr lang="da-DK" dirty="0" err="1" smtClean="0"/>
              <a:t>Controle</a:t>
            </a:r>
            <a:r>
              <a:rPr lang="da-DK" dirty="0" smtClean="0"/>
              <a:t>, LGC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06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Sektorvinklen </a:t>
            </a:r>
            <a:r>
              <a:rPr lang="da-DK" dirty="0">
                <a:solidFill>
                  <a:schemeClr val="bg1"/>
                </a:solidFill>
              </a:rPr>
              <a:t>inddeles i zoner hvor </a:t>
            </a:r>
            <a:r>
              <a:rPr lang="da-DK" dirty="0" err="1">
                <a:solidFill>
                  <a:schemeClr val="bg1"/>
                </a:solidFill>
              </a:rPr>
              <a:t>gain</a:t>
            </a:r>
            <a:r>
              <a:rPr lang="da-DK" dirty="0">
                <a:solidFill>
                  <a:schemeClr val="bg1"/>
                </a:solidFill>
              </a:rPr>
              <a:t> kan justeres </a:t>
            </a:r>
            <a:r>
              <a:rPr lang="da-DK" dirty="0" smtClean="0">
                <a:solidFill>
                  <a:schemeClr val="bg1"/>
                </a:solidFill>
              </a:rPr>
              <a:t>individuelt. Ikke tilgængelig på alle maskiner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0" name="Picture 2" descr="C:\Users\kim bærbar\Pictures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boks 10"/>
          <p:cNvSpPr txBox="1"/>
          <p:nvPr/>
        </p:nvSpPr>
        <p:spPr>
          <a:xfrm>
            <a:off x="608746" y="5281503"/>
            <a:ext cx="8230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Bruges til at nedtone overbelyste områder og fremhæve underbelyste områder </a:t>
            </a:r>
            <a:endParaRPr lang="da-DK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799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ladsholder til indhold 13" descr="20110413221349!Heart_left_parasternal_long_axi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657600"/>
            <a:ext cx="3314700" cy="2209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Ultralyd til billede - Transduceren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En matrix </a:t>
            </a:r>
            <a:r>
              <a:rPr lang="da-DK" dirty="0"/>
              <a:t>af </a:t>
            </a:r>
            <a:r>
              <a:rPr lang="da-DK" dirty="0" err="1"/>
              <a:t>piezoelektriske</a:t>
            </a:r>
            <a:r>
              <a:rPr lang="da-DK" dirty="0"/>
              <a:t> krystaller </a:t>
            </a:r>
            <a:r>
              <a:rPr lang="da-DK" dirty="0" smtClean="0"/>
              <a:t>skaber </a:t>
            </a:r>
            <a:r>
              <a:rPr lang="da-DK" dirty="0"/>
              <a:t>trykbølger når der sendes strøm </a:t>
            </a:r>
            <a:r>
              <a:rPr lang="da-DK" dirty="0" smtClean="0"/>
              <a:t>igennem.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Ved sekventiel </a:t>
            </a:r>
            <a:r>
              <a:rPr lang="da-DK" dirty="0" smtClean="0"/>
              <a:t>aktivering (</a:t>
            </a:r>
            <a:r>
              <a:rPr lang="da-DK" dirty="0" err="1" smtClean="0"/>
              <a:t>phased</a:t>
            </a:r>
            <a:r>
              <a:rPr lang="da-DK" dirty="0" smtClean="0"/>
              <a:t> array</a:t>
            </a:r>
            <a:r>
              <a:rPr lang="da-DK" dirty="0"/>
              <a:t>) </a:t>
            </a:r>
            <a:r>
              <a:rPr lang="da-DK" dirty="0" smtClean="0"/>
              <a:t>styres ultralyd-retningen elektronisk og der udsendes fokuserede ultralydsbølger (</a:t>
            </a:r>
            <a:r>
              <a:rPr lang="da-DK" dirty="0" err="1" smtClean="0"/>
              <a:t>skannelinier</a:t>
            </a:r>
            <a:r>
              <a:rPr lang="da-DK" dirty="0" smtClean="0"/>
              <a:t>). Tidligere foregik dette ”</a:t>
            </a:r>
            <a:r>
              <a:rPr lang="da-DK" dirty="0" err="1" smtClean="0"/>
              <a:t>sweep</a:t>
            </a:r>
            <a:r>
              <a:rPr lang="da-DK" dirty="0" smtClean="0"/>
              <a:t>” mekanisk.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Krystalmatrix fungerer samtidig som modtager og skaber elektrisk spænding når reflekterede bølger modtages.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uppe 10"/>
          <p:cNvGrpSpPr/>
          <p:nvPr/>
        </p:nvGrpSpPr>
        <p:grpSpPr>
          <a:xfrm>
            <a:off x="6324600" y="2286000"/>
            <a:ext cx="533400" cy="1295400"/>
            <a:chOff x="838200" y="2209800"/>
            <a:chExt cx="533400" cy="1295400"/>
          </a:xfrm>
        </p:grpSpPr>
        <p:sp>
          <p:nvSpPr>
            <p:cNvPr id="11" name="Rektangel 10"/>
            <p:cNvSpPr/>
            <p:nvPr/>
          </p:nvSpPr>
          <p:spPr>
            <a:xfrm>
              <a:off x="914400" y="2209800"/>
              <a:ext cx="381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Afrundet rektangel 11"/>
            <p:cNvSpPr/>
            <p:nvPr/>
          </p:nvSpPr>
          <p:spPr>
            <a:xfrm>
              <a:off x="838200" y="3124200"/>
              <a:ext cx="5334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3" name="Lige forbindelse 12"/>
          <p:cNvCxnSpPr/>
          <p:nvPr/>
        </p:nvCxnSpPr>
        <p:spPr>
          <a:xfrm flipH="1">
            <a:off x="6400800" y="3637207"/>
            <a:ext cx="184362" cy="40589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6585162" y="3637207"/>
            <a:ext cx="120438" cy="40589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6585162" y="3637207"/>
            <a:ext cx="425238" cy="40589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6585162" y="3637207"/>
            <a:ext cx="730038" cy="40589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6585162" y="3637207"/>
            <a:ext cx="1034838" cy="39827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>
            <a:off x="6585162" y="3637207"/>
            <a:ext cx="1339638" cy="39065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6585162" y="3637207"/>
            <a:ext cx="1644438" cy="38303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yn 19"/>
          <p:cNvSpPr/>
          <p:nvPr/>
        </p:nvSpPr>
        <p:spPr>
          <a:xfrm>
            <a:off x="6400800" y="1905000"/>
            <a:ext cx="304800" cy="6858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Kombinationstegning 21"/>
          <p:cNvSpPr/>
          <p:nvPr/>
        </p:nvSpPr>
        <p:spPr>
          <a:xfrm rot="16200000">
            <a:off x="6415656" y="6872853"/>
            <a:ext cx="304800" cy="275089"/>
          </a:xfrm>
          <a:custGeom>
            <a:avLst/>
            <a:gdLst>
              <a:gd name="connsiteX0" fmla="*/ 0 w 3600450"/>
              <a:gd name="connsiteY0" fmla="*/ 2878137 h 2878137"/>
              <a:gd name="connsiteX1" fmla="*/ 723900 w 3600450"/>
              <a:gd name="connsiteY1" fmla="*/ 1587 h 2878137"/>
              <a:gd name="connsiteX2" fmla="*/ 1438275 w 3600450"/>
              <a:gd name="connsiteY2" fmla="*/ 2878137 h 2878137"/>
              <a:gd name="connsiteX3" fmla="*/ 2162175 w 3600450"/>
              <a:gd name="connsiteY3" fmla="*/ 1587 h 2878137"/>
              <a:gd name="connsiteX4" fmla="*/ 2876550 w 3600450"/>
              <a:gd name="connsiteY4" fmla="*/ 2868612 h 2878137"/>
              <a:gd name="connsiteX5" fmla="*/ 3600450 w 3600450"/>
              <a:gd name="connsiteY5" fmla="*/ 11112 h 28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50" h="2878137">
                <a:moveTo>
                  <a:pt x="0" y="2878137"/>
                </a:moveTo>
                <a:cubicBezTo>
                  <a:pt x="242094" y="1439862"/>
                  <a:pt x="484188" y="1587"/>
                  <a:pt x="723900" y="1587"/>
                </a:cubicBezTo>
                <a:cubicBezTo>
                  <a:pt x="963612" y="1587"/>
                  <a:pt x="1198563" y="2878137"/>
                  <a:pt x="1438275" y="2878137"/>
                </a:cubicBezTo>
                <a:cubicBezTo>
                  <a:pt x="1677987" y="2878137"/>
                  <a:pt x="1922463" y="3174"/>
                  <a:pt x="2162175" y="1587"/>
                </a:cubicBezTo>
                <a:cubicBezTo>
                  <a:pt x="2401887" y="0"/>
                  <a:pt x="2636838" y="2867025"/>
                  <a:pt x="2876550" y="2868612"/>
                </a:cubicBezTo>
                <a:cubicBezTo>
                  <a:pt x="3116262" y="2870199"/>
                  <a:pt x="3358356" y="1440655"/>
                  <a:pt x="3600450" y="11112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7507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156 -0.4777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1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3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5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7" name="AutoShape 13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04800" y="9906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/>
            <a:endParaRPr lang="da-DK" sz="1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6934200" y="1600201"/>
            <a:ext cx="1905000" cy="12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pPr algn="l"/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Bruges ved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studier af mindre strukturer, f.eks.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Klapper 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Zoom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8" name="Rektangulær billedforklaring 27"/>
          <p:cNvSpPr/>
          <p:nvPr/>
        </p:nvSpPr>
        <p:spPr>
          <a:xfrm>
            <a:off x="6858000" y="3124200"/>
            <a:ext cx="1981200" cy="1219200"/>
          </a:xfrm>
          <a:prstGeom prst="wedgeRectCallout">
            <a:avLst>
              <a:gd name="adj1" fmla="val -64093"/>
              <a:gd name="adj2" fmla="val 11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Volumenbelastet ventrikel ved svær aortainsufficiens i </a:t>
            </a:r>
            <a:r>
              <a:rPr lang="da-DK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bicuspid</a:t>
            </a:r>
            <a:r>
              <a:rPr lang="da-DK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klap</a:t>
            </a:r>
            <a:endParaRPr lang="da-DK" sz="1600" dirty="0">
              <a:solidFill>
                <a:schemeClr val="tx1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858000" y="4800600"/>
            <a:ext cx="1905000" cy="12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/>
          <a:lstStyle/>
          <a:p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-Aktiver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Zoom og juster </a:t>
            </a:r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størrelse og position af vinduet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</a:p>
          <a:p>
            <a:pPr algn="l"/>
            <a:r>
              <a:rPr lang="da-DK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" y="6061075"/>
            <a:ext cx="8915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algn="ctr"/>
            <a:r>
              <a:rPr lang="da-DK" dirty="0">
                <a:solidFill>
                  <a:schemeClr val="bg1"/>
                </a:solidFill>
                <a:cs typeface="Arial" charset="0"/>
              </a:rPr>
              <a:t>Zoom bedrer ikke opløsningen, men muliggør en mere præcis udmåling af afstande. </a:t>
            </a:r>
          </a:p>
        </p:txBody>
      </p:sp>
      <p:pic>
        <p:nvPicPr>
          <p:cNvPr id="9" name="zoom 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4800" y="1447800"/>
            <a:ext cx="3049111" cy="2071094"/>
          </a:xfrm>
          <a:prstGeom prst="rect">
            <a:avLst/>
          </a:prstGeom>
        </p:spPr>
      </p:pic>
      <p:pic>
        <p:nvPicPr>
          <p:cNvPr id="10" name="zoom 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81401" y="1472241"/>
            <a:ext cx="3048000" cy="2070339"/>
          </a:xfrm>
          <a:prstGeom prst="rect">
            <a:avLst/>
          </a:prstGeom>
        </p:spPr>
      </p:pic>
      <p:pic>
        <p:nvPicPr>
          <p:cNvPr id="11" name="zoom 2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04800" y="3733800"/>
            <a:ext cx="3049111" cy="2071094"/>
          </a:xfrm>
          <a:prstGeom prst="rect">
            <a:avLst/>
          </a:prstGeom>
        </p:spPr>
      </p:pic>
      <p:pic>
        <p:nvPicPr>
          <p:cNvPr id="12" name="zoom 4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580290" y="3733800"/>
            <a:ext cx="3049111" cy="2071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0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Fra ultralyd til billede</a:t>
            </a:r>
            <a:br>
              <a:rPr lang="da-DK" dirty="0" smtClean="0"/>
            </a:br>
            <a:r>
              <a:rPr lang="da-DK" dirty="0" smtClean="0"/>
              <a:t>Generelt</a:t>
            </a:r>
            <a:endParaRPr lang="da-DK" sz="2700" dirty="0"/>
          </a:p>
        </p:txBody>
      </p:sp>
      <p:sp>
        <p:nvSpPr>
          <p:cNvPr id="39" name="Pladsholder til indhold 3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2400" dirty="0"/>
              <a:t>Apparatet udsender pulser af </a:t>
            </a:r>
            <a:r>
              <a:rPr lang="da-DK" sz="2400" dirty="0" smtClean="0"/>
              <a:t>ultralyd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Forsinkelsen fra </a:t>
            </a:r>
            <a:r>
              <a:rPr lang="da-DK" sz="2400" dirty="0"/>
              <a:t>afsendelse til modtagelse </a:t>
            </a:r>
            <a:r>
              <a:rPr lang="da-DK" sz="2400" dirty="0" smtClean="0"/>
              <a:t>bruges til </a:t>
            </a:r>
            <a:r>
              <a:rPr lang="da-DK" sz="2400" dirty="0"/>
              <a:t>at bestemme reflektors </a:t>
            </a:r>
            <a:r>
              <a:rPr lang="da-DK" sz="2400" dirty="0" smtClean="0"/>
              <a:t>dybde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Tidsintervallet, hvor der lyttes før næste impuls udsendes, bestemmer hvor dybtliggende strukturer der kan fremstilles</a:t>
            </a:r>
          </a:p>
          <a:p>
            <a:pPr marL="0" indent="0">
              <a:buNone/>
            </a:pPr>
            <a:r>
              <a:rPr lang="da-DK" sz="2400" dirty="0" smtClean="0"/>
              <a:t> </a:t>
            </a:r>
          </a:p>
          <a:p>
            <a:pPr marL="0" indent="0">
              <a:buNone/>
            </a:pPr>
            <a:r>
              <a:rPr lang="da-DK" sz="2600" dirty="0" smtClean="0"/>
              <a:t>Amplituden af den reflekterede lyd (ekkointensiteten) afhænger af:</a:t>
            </a:r>
          </a:p>
          <a:p>
            <a:pPr marL="0" indent="0">
              <a:buNone/>
            </a:pPr>
            <a:endParaRPr lang="da-DK" sz="2600" dirty="0" smtClean="0"/>
          </a:p>
          <a:p>
            <a:pPr marL="457200" lvl="1" indent="0">
              <a:buNone/>
            </a:pPr>
            <a:r>
              <a:rPr lang="da-DK" sz="2400" dirty="0" smtClean="0"/>
              <a:t>Strukturens refleksionsevne</a:t>
            </a:r>
          </a:p>
          <a:p>
            <a:pPr marL="457200" lvl="1" indent="0">
              <a:buNone/>
            </a:pPr>
            <a:endParaRPr lang="da-DK" sz="2400" dirty="0" smtClean="0"/>
          </a:p>
          <a:p>
            <a:pPr marL="457200" lvl="1" indent="0">
              <a:buNone/>
            </a:pPr>
            <a:r>
              <a:rPr lang="da-DK" sz="2400" dirty="0" smtClean="0"/>
              <a:t>Afstanden fra transduceren</a:t>
            </a:r>
          </a:p>
          <a:p>
            <a:pPr marL="0" indent="0">
              <a:buNone/>
            </a:pPr>
            <a:endParaRPr lang="da-DK" sz="2400" dirty="0" smtClean="0"/>
          </a:p>
          <a:p>
            <a:endParaRPr lang="da-DK" sz="2400" dirty="0" smtClean="0"/>
          </a:p>
          <a:p>
            <a:pPr>
              <a:buNone/>
            </a:pPr>
            <a:endParaRPr lang="da-DK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6934200" y="2895600"/>
            <a:ext cx="1371600" cy="152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reflektor</a:t>
            </a:r>
            <a:endParaRPr lang="da-DK" sz="1200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34200" y="3810000"/>
            <a:ext cx="1371600" cy="152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reflektor</a:t>
            </a:r>
            <a:endParaRPr lang="da-DK" sz="1200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6934200" y="5715000"/>
            <a:ext cx="1371600" cy="152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reflektor</a:t>
            </a:r>
            <a:endParaRPr lang="da-DK" sz="1200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6" name="Gruppe 10"/>
          <p:cNvGrpSpPr/>
          <p:nvPr/>
        </p:nvGrpSpPr>
        <p:grpSpPr>
          <a:xfrm>
            <a:off x="7315200" y="838200"/>
            <a:ext cx="533400" cy="1295400"/>
            <a:chOff x="838200" y="2209800"/>
            <a:chExt cx="533400" cy="1295400"/>
          </a:xfrm>
        </p:grpSpPr>
        <p:sp>
          <p:nvSpPr>
            <p:cNvPr id="47" name="Rektangel 46"/>
            <p:cNvSpPr/>
            <p:nvPr/>
          </p:nvSpPr>
          <p:spPr>
            <a:xfrm>
              <a:off x="914400" y="2209800"/>
              <a:ext cx="381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Afrundet rektangel 47"/>
            <p:cNvSpPr/>
            <p:nvPr/>
          </p:nvSpPr>
          <p:spPr>
            <a:xfrm>
              <a:off x="838200" y="3124200"/>
              <a:ext cx="5334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Nedadgående pil 48"/>
          <p:cNvSpPr/>
          <p:nvPr/>
        </p:nvSpPr>
        <p:spPr>
          <a:xfrm>
            <a:off x="7467600" y="22098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Nedadgående pil 49"/>
          <p:cNvSpPr/>
          <p:nvPr/>
        </p:nvSpPr>
        <p:spPr>
          <a:xfrm>
            <a:off x="7467600" y="26670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Nedadgående pil 50"/>
          <p:cNvSpPr/>
          <p:nvPr/>
        </p:nvSpPr>
        <p:spPr>
          <a:xfrm>
            <a:off x="7467600" y="31242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Nedadgående pil 51"/>
          <p:cNvSpPr/>
          <p:nvPr/>
        </p:nvSpPr>
        <p:spPr>
          <a:xfrm>
            <a:off x="7467600" y="40386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Nedadgående pil 52"/>
          <p:cNvSpPr/>
          <p:nvPr/>
        </p:nvSpPr>
        <p:spPr>
          <a:xfrm>
            <a:off x="7467600" y="35814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Nedadgående pil 53"/>
          <p:cNvSpPr/>
          <p:nvPr/>
        </p:nvSpPr>
        <p:spPr>
          <a:xfrm>
            <a:off x="7467600" y="44958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Nedadgående pil 54"/>
          <p:cNvSpPr/>
          <p:nvPr/>
        </p:nvSpPr>
        <p:spPr>
          <a:xfrm>
            <a:off x="7467600" y="49530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Nedadgående pil 55"/>
          <p:cNvSpPr/>
          <p:nvPr/>
        </p:nvSpPr>
        <p:spPr>
          <a:xfrm>
            <a:off x="7467600" y="54102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Nedadgående pil 56"/>
          <p:cNvSpPr/>
          <p:nvPr/>
        </p:nvSpPr>
        <p:spPr>
          <a:xfrm>
            <a:off x="7467600" y="59436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Nedadgående pil 57"/>
          <p:cNvSpPr/>
          <p:nvPr/>
        </p:nvSpPr>
        <p:spPr>
          <a:xfrm rot="10800000">
            <a:off x="7620000" y="26670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Nedadgående pil 58"/>
          <p:cNvSpPr/>
          <p:nvPr/>
        </p:nvSpPr>
        <p:spPr>
          <a:xfrm rot="10800000">
            <a:off x="7620000" y="22098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Nedadgående pil 59"/>
          <p:cNvSpPr/>
          <p:nvPr/>
        </p:nvSpPr>
        <p:spPr>
          <a:xfrm rot="10800000">
            <a:off x="7620000" y="31242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Nedadgående pil 60"/>
          <p:cNvSpPr/>
          <p:nvPr/>
        </p:nvSpPr>
        <p:spPr>
          <a:xfrm rot="10800000">
            <a:off x="7620000" y="35814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Nedadgående pil 61"/>
          <p:cNvSpPr/>
          <p:nvPr/>
        </p:nvSpPr>
        <p:spPr>
          <a:xfrm rot="10800000">
            <a:off x="7620000" y="40386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Nedadgående pil 62"/>
          <p:cNvSpPr/>
          <p:nvPr/>
        </p:nvSpPr>
        <p:spPr>
          <a:xfrm rot="10800000">
            <a:off x="7620000" y="44958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Nedadgående pil 63"/>
          <p:cNvSpPr/>
          <p:nvPr/>
        </p:nvSpPr>
        <p:spPr>
          <a:xfrm rot="10800000">
            <a:off x="7620000" y="49530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Nedadgående pil 64"/>
          <p:cNvSpPr/>
          <p:nvPr/>
        </p:nvSpPr>
        <p:spPr>
          <a:xfrm rot="10800000">
            <a:off x="7620000" y="5410200"/>
            <a:ext cx="76200" cy="22860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Ultralyd til billede – M mode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Monodimensional billeddannelse. Anatomiske strukturer afbildes som funktion af tidsaksen</a:t>
            </a:r>
          </a:p>
          <a:p>
            <a:endParaRPr lang="da-DK" dirty="0"/>
          </a:p>
          <a:p>
            <a:r>
              <a:rPr lang="da-DK" dirty="0" smtClean="0"/>
              <a:t>Høj tids-opløsning. God til at skelne tidsmæssige hændelser</a:t>
            </a:r>
          </a:p>
          <a:p>
            <a:endParaRPr lang="da-DK" dirty="0"/>
          </a:p>
          <a:p>
            <a:r>
              <a:rPr lang="da-DK" dirty="0" smtClean="0"/>
              <a:t>Anvendtes tidligere rutinemæssigt ved udmåling af ve. ventrikel dimensioner. I dag anbefales det at måle på 2D billederne. Bruges ved måling af mitral-septal afstand og TAPSE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\\HJEMMEPC\dokumenter (kim)\Videoer\Ekkokardiografi\images\mmode 25m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2050118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JEMMEPC\dokumenter (kim)\Videoer\Ekkokardiografi\images\mmode 50 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15" y="1600200"/>
            <a:ext cx="2057885" cy="122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HJEMMEPC\dokumenter (kim)\Videoer\Ekkokardiografi\images\mmode 100 m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15" y="2895600"/>
            <a:ext cx="2057885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HJEMMEPC\dokumenter (kim)\Videoer\Ekkokardiografi\images\mmode 10 m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2057885" cy="122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boks 12"/>
          <p:cNvSpPr txBox="1"/>
          <p:nvPr/>
        </p:nvSpPr>
        <p:spPr>
          <a:xfrm>
            <a:off x="4557197" y="251162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mm/s</a:t>
            </a:r>
            <a:endParaRPr lang="da-DK" sz="1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6766997" y="380702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 mm/s</a:t>
            </a:r>
            <a:endParaRPr lang="da-DK" sz="1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6771757" y="2508646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mm/s</a:t>
            </a:r>
            <a:endParaRPr lang="da-DK" sz="1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4572000" y="380702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mm/s</a:t>
            </a:r>
            <a:endParaRPr lang="da-DK" sz="1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4648200" y="419100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u="sng" dirty="0" err="1" smtClean="0">
                <a:solidFill>
                  <a:schemeClr val="bg2"/>
                </a:solidFill>
              </a:rPr>
              <a:t>Tidsopløsning</a:t>
            </a:r>
            <a:r>
              <a:rPr lang="da-DK" sz="1200" b="1" u="sng" dirty="0" smtClean="0">
                <a:solidFill>
                  <a:schemeClr val="bg2"/>
                </a:solidFill>
              </a:rPr>
              <a:t>, regneeksempel</a:t>
            </a:r>
          </a:p>
          <a:p>
            <a:r>
              <a:rPr lang="da-DK" sz="1200" dirty="0" smtClean="0">
                <a:solidFill>
                  <a:schemeClr val="bg2"/>
                </a:solidFill>
              </a:rPr>
              <a:t>Ved en dybde på 0.1 m er lydens rejselængde frem og tilbage 0.2 m</a:t>
            </a:r>
          </a:p>
          <a:p>
            <a:endParaRPr lang="da-DK" sz="1200" dirty="0">
              <a:solidFill>
                <a:schemeClr val="bg2"/>
              </a:solidFill>
            </a:endParaRPr>
          </a:p>
          <a:p>
            <a:r>
              <a:rPr lang="da-DK" sz="1200" dirty="0" smtClean="0">
                <a:solidFill>
                  <a:schemeClr val="bg2"/>
                </a:solidFill>
              </a:rPr>
              <a:t>Puls repetitions interval </a:t>
            </a:r>
            <a:r>
              <a:rPr lang="da-DK" sz="1200" dirty="0">
                <a:solidFill>
                  <a:schemeClr val="bg2"/>
                </a:solidFill>
              </a:rPr>
              <a:t>= 0.2 </a:t>
            </a:r>
            <a:r>
              <a:rPr lang="da-DK" sz="1200" dirty="0" smtClean="0">
                <a:solidFill>
                  <a:schemeClr val="bg2"/>
                </a:solidFill>
              </a:rPr>
              <a:t>m/1540 </a:t>
            </a:r>
            <a:r>
              <a:rPr lang="da-DK" sz="1200" dirty="0">
                <a:solidFill>
                  <a:schemeClr val="bg2"/>
                </a:solidFill>
              </a:rPr>
              <a:t>m/s ≈ </a:t>
            </a:r>
            <a:r>
              <a:rPr lang="da-DK" sz="1200" dirty="0" smtClean="0">
                <a:solidFill>
                  <a:schemeClr val="bg2"/>
                </a:solidFill>
              </a:rPr>
              <a:t>0.00013 s</a:t>
            </a:r>
          </a:p>
          <a:p>
            <a:endParaRPr lang="da-DK" sz="1200" dirty="0" smtClean="0">
              <a:solidFill>
                <a:schemeClr val="bg2"/>
              </a:solidFill>
            </a:endParaRPr>
          </a:p>
          <a:p>
            <a:r>
              <a:rPr lang="da-DK" sz="1200" dirty="0" smtClean="0">
                <a:solidFill>
                  <a:schemeClr val="bg2"/>
                </a:solidFill>
              </a:rPr>
              <a:t>Puls repetitions frekvens (PRF)= 1/0.00013 = 7700 </a:t>
            </a:r>
            <a:r>
              <a:rPr lang="da-DK" sz="1200" dirty="0">
                <a:solidFill>
                  <a:schemeClr val="bg2"/>
                </a:solidFill>
              </a:rPr>
              <a:t>pulse </a:t>
            </a:r>
            <a:r>
              <a:rPr lang="da-DK" sz="1200" dirty="0" smtClean="0">
                <a:solidFill>
                  <a:schemeClr val="bg2"/>
                </a:solidFill>
              </a:rPr>
              <a:t>pr. sekund</a:t>
            </a:r>
          </a:p>
          <a:p>
            <a:endParaRPr lang="da-DK" sz="1200" dirty="0">
              <a:solidFill>
                <a:schemeClr val="bg2"/>
              </a:solidFill>
            </a:endParaRPr>
          </a:p>
          <a:p>
            <a:r>
              <a:rPr lang="da-DK" sz="1200" dirty="0" smtClean="0">
                <a:solidFill>
                  <a:schemeClr val="bg2"/>
                </a:solidFill>
              </a:rPr>
              <a:t>D.v.s. ved M-mode med max dybde på 10 cm er den teoretiske tidsmæssige opløsning 0.14 ms (7250 frames/s )</a:t>
            </a:r>
            <a:endParaRPr lang="da-DK" sz="1200" dirty="0">
              <a:solidFill>
                <a:schemeClr val="bg2"/>
              </a:solidFill>
            </a:endParaRPr>
          </a:p>
          <a:p>
            <a:endParaRPr lang="da-DK" sz="1400" dirty="0"/>
          </a:p>
        </p:txBody>
      </p:sp>
    </p:spTree>
    <p:extLst>
      <p:ext uri="{BB962C8B-B14F-4D97-AF65-F5344CB8AC3E}">
        <p14:creationId xmlns="" xmlns:p14="http://schemas.microsoft.com/office/powerpoint/2010/main" val="109430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Ultralyd til billede – 2D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8006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2D billedet opstår ved fusion af mange tætliggende skanne-linjer som optages enkeltvist i hurtig rækkefølge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\\HJEMMEPC\dokumenter (kim)\DCS\ekkonukleus\EKKOI foredrag\2dekko\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1313"/>
            <a:ext cx="5029200" cy="343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annelinie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6683" y="1148751"/>
            <a:ext cx="6834717" cy="4642449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da-DK" dirty="0" smtClean="0"/>
              <a:t>Disse skanne-linjer ses!</a:t>
            </a:r>
            <a:endParaRPr lang="da-DK" dirty="0"/>
          </a:p>
        </p:txBody>
      </p:sp>
      <p:pic>
        <p:nvPicPr>
          <p:cNvPr id="3" name="skannelinie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816100" y="2133600"/>
            <a:ext cx="33655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5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9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2D - aksial opløsning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da-DK" dirty="0"/>
              <a:t>Evne til at skelne 2 strukturer der ligger </a:t>
            </a:r>
            <a:r>
              <a:rPr lang="da-DK" dirty="0" smtClean="0"/>
              <a:t>over og under hinanden i ultralydens udbredelsesretning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Afhænger som </a:t>
            </a:r>
            <a:r>
              <a:rPr lang="da-DK" dirty="0" smtClean="0"/>
              <a:t>det vigtigste af bølgelængden, </a:t>
            </a:r>
            <a:r>
              <a:rPr lang="el-GR" dirty="0"/>
              <a:t>λ</a:t>
            </a:r>
            <a:r>
              <a:rPr lang="da-DK" dirty="0" smtClean="0"/>
              <a:t> (kort bølgelængde, høj opløsning)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D.v.s. høj transducerfrekvens giver høj aksial opløsning ….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600" b="1" dirty="0" smtClean="0"/>
              <a:t>Men!</a:t>
            </a:r>
            <a:endParaRPr lang="da-DK" sz="3600" b="1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2D ekkokardiografi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3" name="AutoShape 7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5" name="AutoShape 9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67" name="AutoShape 11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da-DK" dirty="0"/>
              <a:t>Ultralydens </a:t>
            </a:r>
            <a:r>
              <a:rPr lang="da-DK" u="sng" dirty="0"/>
              <a:t>penetrationsevne</a:t>
            </a:r>
            <a:r>
              <a:rPr lang="da-DK" dirty="0"/>
              <a:t> </a:t>
            </a:r>
            <a:r>
              <a:rPr lang="da-DK" dirty="0" smtClean="0"/>
              <a:t>aftager med </a:t>
            </a:r>
            <a:r>
              <a:rPr lang="da-DK" dirty="0"/>
              <a:t>stigende transducerfrekvens 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Dæmpningen er </a:t>
            </a:r>
            <a:r>
              <a:rPr lang="da-DK" dirty="0" smtClean="0"/>
              <a:t>0.5-1 dB/MHz/cm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Transducerfrekvenser</a:t>
            </a:r>
            <a:endParaRPr lang="da-DK" dirty="0"/>
          </a:p>
          <a:p>
            <a:pPr marL="0" indent="0">
              <a:buNone/>
            </a:pPr>
            <a:r>
              <a:rPr lang="da-DK" sz="1200" dirty="0"/>
              <a:t>TTE børn 5-7 MHz</a:t>
            </a:r>
          </a:p>
          <a:p>
            <a:pPr marL="0" indent="0">
              <a:buNone/>
            </a:pPr>
            <a:r>
              <a:rPr lang="da-DK" sz="1200" dirty="0"/>
              <a:t>TTE normale voksne 3½ MHz</a:t>
            </a:r>
          </a:p>
          <a:p>
            <a:pPr marL="0" indent="0">
              <a:buNone/>
            </a:pPr>
            <a:r>
              <a:rPr lang="da-DK" sz="1200" dirty="0"/>
              <a:t>TTE kraftige voksne 2½ MHz</a:t>
            </a:r>
          </a:p>
          <a:p>
            <a:pPr marL="0" indent="0">
              <a:buNone/>
            </a:pPr>
            <a:r>
              <a:rPr lang="da-DK" sz="1200" dirty="0"/>
              <a:t>TEE 5-7 </a:t>
            </a:r>
            <a:r>
              <a:rPr lang="da-DK" sz="1200" dirty="0" smtClean="0"/>
              <a:t>MHz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4191000" y="5181600"/>
            <a:ext cx="4572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TEE giver altså ikke bare mulighed for at ”se </a:t>
            </a:r>
            <a:r>
              <a:rPr lang="da-DK" dirty="0" smtClean="0">
                <a:solidFill>
                  <a:schemeClr val="tx1">
                    <a:lumMod val="75000"/>
                  </a:schemeClr>
                </a:solidFill>
              </a:rPr>
              <a:t>hjertet tættere 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på”. Det giver </a:t>
            </a:r>
            <a:r>
              <a:rPr lang="da-DK" dirty="0" smtClean="0">
                <a:solidFill>
                  <a:schemeClr val="tx1">
                    <a:lumMod val="75000"/>
                  </a:schemeClr>
                </a:solidFill>
              </a:rPr>
              <a:t>også en 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bedre </a:t>
            </a:r>
            <a:r>
              <a:rPr lang="da-DK" dirty="0" smtClean="0">
                <a:solidFill>
                  <a:schemeClr val="tx1">
                    <a:lumMod val="75000"/>
                  </a:schemeClr>
                </a:solidFill>
              </a:rPr>
              <a:t>opløsning.</a:t>
            </a:r>
            <a:endParaRPr lang="da-DK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3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arkEkko3">
      <a:dk1>
        <a:srgbClr val="2F593E"/>
      </a:dk1>
      <a:lt1>
        <a:srgbClr val="FFFFFF"/>
      </a:lt1>
      <a:dk2>
        <a:srgbClr val="27493A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rkEkko3">
    <a:dk1>
      <a:srgbClr val="2F593E"/>
    </a:dk1>
    <a:lt1>
      <a:srgbClr val="FFFFFF"/>
    </a:lt1>
    <a:dk2>
      <a:srgbClr val="27493A"/>
    </a:dk2>
    <a:lt2>
      <a:srgbClr val="D8E8FA"/>
    </a:lt2>
    <a:accent1>
      <a:srgbClr val="F7B748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B748"/>
    </a:hlink>
    <a:folHlink>
      <a:srgbClr val="FDF0DA"/>
    </a:folHlink>
  </a:clrScheme>
</a:themeOverride>
</file>

<file path=ppt/theme/themeOverride2.xml><?xml version="1.0" encoding="utf-8"?>
<a:themeOverride xmlns:a="http://schemas.openxmlformats.org/drawingml/2006/main">
  <a:clrScheme name="DarkEkko3">
    <a:dk1>
      <a:srgbClr val="2F593E"/>
    </a:dk1>
    <a:lt1>
      <a:srgbClr val="FFFFFF"/>
    </a:lt1>
    <a:dk2>
      <a:srgbClr val="27493A"/>
    </a:dk2>
    <a:lt2>
      <a:srgbClr val="D8E8FA"/>
    </a:lt2>
    <a:accent1>
      <a:srgbClr val="F7B748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B748"/>
    </a:hlink>
    <a:folHlink>
      <a:srgbClr val="FDF0D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1493</Words>
  <Application>Microsoft Office PowerPoint</Application>
  <PresentationFormat>On-screen Show (4:3)</PresentationFormat>
  <Paragraphs>384</Paragraphs>
  <Slides>40</Slides>
  <Notes>2</Notes>
  <HiddenSlides>1</HiddenSlides>
  <MMClips>38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2D ekkokardiografi</vt:lpstr>
      <vt:lpstr>Ultralyd</vt:lpstr>
      <vt:lpstr>Hvorfor ultralyd – hvorfor ikke bare lyd?</vt:lpstr>
      <vt:lpstr>Ultralyd til billede - Transduceren</vt:lpstr>
      <vt:lpstr>Fra ultralyd til billede Generelt</vt:lpstr>
      <vt:lpstr>Ultralyd til billede – M mode</vt:lpstr>
      <vt:lpstr>Ultralyd til billede – 2D</vt:lpstr>
      <vt:lpstr>Disse skanne-linjer ses!</vt:lpstr>
      <vt:lpstr>2D - aksial opløsning</vt:lpstr>
      <vt:lpstr>2D - lateral opløsning</vt:lpstr>
      <vt:lpstr>2 D - tidsmæssig opløsning</vt:lpstr>
      <vt:lpstr>Framerate - eksempler</vt:lpstr>
      <vt:lpstr>Transducer bevægelser</vt:lpstr>
      <vt:lpstr>Forberedelse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Fejlkilder ved fremstilling af SAX</vt:lpstr>
      <vt:lpstr>Standard Projektioner</vt:lpstr>
      <vt:lpstr>Standard projektioner</vt:lpstr>
      <vt:lpstr>Ap4K - Hvad gik galt?</vt:lpstr>
      <vt:lpstr>Standard projektioner</vt:lpstr>
      <vt:lpstr>Standard projektioner</vt:lpstr>
      <vt:lpstr>Standard projektioner</vt:lpstr>
      <vt:lpstr>Standard projektioner</vt:lpstr>
      <vt:lpstr>Standard projektioner</vt:lpstr>
      <vt:lpstr>Standard projektioner</vt:lpstr>
      <vt:lpstr>Åbningsvinkel</vt:lpstr>
      <vt:lpstr>Dybde</vt:lpstr>
      <vt:lpstr>2D gain</vt:lpstr>
      <vt:lpstr>Regional gain</vt:lpstr>
      <vt:lpstr>Zoom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Munk</dc:creator>
  <cp:lastModifiedBy>Thue Olsen</cp:lastModifiedBy>
  <cp:revision>198</cp:revision>
  <dcterms:created xsi:type="dcterms:W3CDTF">2011-08-09T19:30:30Z</dcterms:created>
  <dcterms:modified xsi:type="dcterms:W3CDTF">2012-08-28T03:52:30Z</dcterms:modified>
</cp:coreProperties>
</file>