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3"/>
  </p:notesMasterIdLst>
  <p:sldIdLst>
    <p:sldId id="529" r:id="rId2"/>
    <p:sldId id="498" r:id="rId3"/>
    <p:sldId id="500" r:id="rId4"/>
    <p:sldId id="496" r:id="rId5"/>
    <p:sldId id="497" r:id="rId6"/>
    <p:sldId id="501" r:id="rId7"/>
    <p:sldId id="502" r:id="rId8"/>
    <p:sldId id="528" r:id="rId9"/>
    <p:sldId id="508" r:id="rId10"/>
    <p:sldId id="509" r:id="rId11"/>
    <p:sldId id="511" r:id="rId12"/>
    <p:sldId id="510" r:id="rId13"/>
    <p:sldId id="512" r:id="rId14"/>
    <p:sldId id="513" r:id="rId15"/>
    <p:sldId id="514" r:id="rId16"/>
    <p:sldId id="515" r:id="rId17"/>
    <p:sldId id="516" r:id="rId18"/>
    <p:sldId id="517" r:id="rId19"/>
    <p:sldId id="518" r:id="rId20"/>
    <p:sldId id="525" r:id="rId21"/>
    <p:sldId id="519" r:id="rId22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E2812"/>
    <a:srgbClr val="EAEAEA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llemlayout 1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yst layout 1 - Markerin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660"/>
  </p:normalViewPr>
  <p:slideViewPr>
    <p:cSldViewPr>
      <p:cViewPr>
        <p:scale>
          <a:sx n="80" d="100"/>
          <a:sy n="80" d="100"/>
        </p:scale>
        <p:origin x="-72" y="14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390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0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390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FD756D6-2583-44DA-B2F8-B9D87E809EE2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3822506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mtClean="0"/>
              <a:t>af </a:t>
            </a:r>
            <a:r>
              <a:rPr lang="en-US" smtClean="0"/>
              <a:t>Jacob Møller og Steen Hvitfeldt Poulsen</a:t>
            </a:r>
          </a:p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756D6-2583-44DA-B2F8-B9D87E809EE2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381-45FD-4C75-AE74-67F1FF14144D}" type="slidenum">
              <a:rPr lang="da-DK"/>
              <a:pPr/>
              <a:t>10</a:t>
            </a:fld>
            <a:endParaRPr lang="da-DK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381-45FD-4C75-AE74-67F1FF14144D}" type="slidenum">
              <a:rPr lang="da-DK"/>
              <a:pPr/>
              <a:t>11</a:t>
            </a:fld>
            <a:endParaRPr lang="da-DK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381-45FD-4C75-AE74-67F1FF14144D}" type="slidenum">
              <a:rPr lang="da-DK"/>
              <a:pPr/>
              <a:t>12</a:t>
            </a:fld>
            <a:endParaRPr lang="da-DK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381-45FD-4C75-AE74-67F1FF14144D}" type="slidenum">
              <a:rPr lang="da-DK"/>
              <a:pPr/>
              <a:t>13</a:t>
            </a:fld>
            <a:endParaRPr lang="da-DK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381-45FD-4C75-AE74-67F1FF14144D}" type="slidenum">
              <a:rPr lang="da-DK"/>
              <a:pPr/>
              <a:t>14</a:t>
            </a:fld>
            <a:endParaRPr lang="da-DK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381-45FD-4C75-AE74-67F1FF14144D}" type="slidenum">
              <a:rPr lang="da-DK"/>
              <a:pPr/>
              <a:t>15</a:t>
            </a:fld>
            <a:endParaRPr lang="da-DK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381-45FD-4C75-AE74-67F1FF14144D}" type="slidenum">
              <a:rPr lang="da-DK"/>
              <a:pPr/>
              <a:t>16</a:t>
            </a:fld>
            <a:endParaRPr lang="da-DK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381-45FD-4C75-AE74-67F1FF14144D}" type="slidenum">
              <a:rPr lang="da-DK"/>
              <a:pPr/>
              <a:t>17</a:t>
            </a:fld>
            <a:endParaRPr lang="da-DK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381-45FD-4C75-AE74-67F1FF14144D}" type="slidenum">
              <a:rPr lang="da-DK"/>
              <a:pPr/>
              <a:t>18</a:t>
            </a:fld>
            <a:endParaRPr lang="da-DK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381-45FD-4C75-AE74-67F1FF14144D}" type="slidenum">
              <a:rPr lang="da-DK"/>
              <a:pPr/>
              <a:t>19</a:t>
            </a:fld>
            <a:endParaRPr lang="da-DK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381-45FD-4C75-AE74-67F1FF14144D}" type="slidenum">
              <a:rPr lang="da-DK"/>
              <a:pPr/>
              <a:t>2</a:t>
            </a:fld>
            <a:endParaRPr lang="da-DK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381-45FD-4C75-AE74-67F1FF14144D}" type="slidenum">
              <a:rPr lang="da-DK"/>
              <a:pPr/>
              <a:t>20</a:t>
            </a:fld>
            <a:endParaRPr lang="da-DK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381-45FD-4C75-AE74-67F1FF14144D}" type="slidenum">
              <a:rPr lang="da-DK"/>
              <a:pPr/>
              <a:t>21</a:t>
            </a:fld>
            <a:endParaRPr lang="da-DK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381-45FD-4C75-AE74-67F1FF14144D}" type="slidenum">
              <a:rPr lang="da-DK"/>
              <a:pPr/>
              <a:t>3</a:t>
            </a:fld>
            <a:endParaRPr lang="da-DK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381-45FD-4C75-AE74-67F1FF14144D}" type="slidenum">
              <a:rPr lang="da-DK"/>
              <a:pPr/>
              <a:t>4</a:t>
            </a:fld>
            <a:endParaRPr lang="da-DK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381-45FD-4C75-AE74-67F1FF14144D}" type="slidenum">
              <a:rPr lang="da-DK"/>
              <a:pPr/>
              <a:t>5</a:t>
            </a:fld>
            <a:endParaRPr lang="da-DK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381-45FD-4C75-AE74-67F1FF14144D}" type="slidenum">
              <a:rPr lang="da-DK"/>
              <a:pPr/>
              <a:t>6</a:t>
            </a:fld>
            <a:endParaRPr lang="da-DK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381-45FD-4C75-AE74-67F1FF14144D}" type="slidenum">
              <a:rPr lang="da-DK"/>
              <a:pPr/>
              <a:t>7</a:t>
            </a:fld>
            <a:endParaRPr lang="da-DK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381-45FD-4C75-AE74-67F1FF14144D}" type="slidenum">
              <a:rPr lang="da-DK"/>
              <a:pPr/>
              <a:t>8</a:t>
            </a:fld>
            <a:endParaRPr lang="da-DK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381-45FD-4C75-AE74-67F1FF14144D}" type="slidenum">
              <a:rPr lang="da-DK"/>
              <a:pPr/>
              <a:t>9</a:t>
            </a:fld>
            <a:endParaRPr lang="da-DK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Mitralstenose</a:t>
            </a:r>
            <a:endParaRPr lang="da-DK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1B90098-E705-465E-92F6-DDDB8C16F9A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Mitralstenose</a:t>
            </a:r>
            <a:endParaRPr lang="da-DK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3FBA92E8-7B79-4BE3-9989-D97FBB1FFC2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5475"/>
            <a:ext cx="2057400" cy="57753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5475"/>
            <a:ext cx="6019800" cy="57753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Mitralstenose</a:t>
            </a:r>
            <a:endParaRPr lang="da-DK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F98299AA-4962-496B-90CC-ECCE1E321D1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Mitralstenose</a:t>
            </a:r>
            <a:endParaRPr lang="da-DK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77E75213-96D9-4EAC-A5FF-622F1C97812A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Mitralstenose</a:t>
            </a:r>
            <a:endParaRPr lang="da-D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2861C7F1-0682-4186-9BCB-F9AC3C070D35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Mitralstenose</a:t>
            </a:r>
            <a:endParaRPr lang="da-D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725B98C9-FA5D-47C2-BF7A-8E1424E5926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Mitralstenose</a:t>
            </a:r>
            <a:endParaRPr lang="da-DK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044E5B41-FDE6-4428-BD5A-F2E16F0782B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Mitralstenose</a:t>
            </a:r>
            <a:endParaRPr lang="da-D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DE873A5B-5027-4A9F-885C-1E3E3FFB83C3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Mitralstenose</a:t>
            </a:r>
            <a:endParaRPr lang="da-DK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D534794E-7B17-488D-ABE7-893913BB0A7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3887"/>
            <a:ext cx="5111750" cy="57769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85937"/>
            <a:ext cx="3008313" cy="461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Mitralstenose</a:t>
            </a:r>
            <a:endParaRPr lang="da-D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F06AB73-5F58-45D6-A519-CF6175DA7655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Mitralstenose</a:t>
            </a:r>
            <a:endParaRPr lang="da-D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465022C-BCA1-4A6B-AB06-75B42609CBB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kkokardiografi.d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589485"/>
            <a:ext cx="9144000" cy="2685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411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Thue\Desktop\Joomla_sites\ekko_site\jupgrade\templates\darkekko2\images\header-object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78295" y="-2682"/>
            <a:ext cx="1401417" cy="41462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52400" y="533400"/>
            <a:ext cx="8839200" cy="5943600"/>
          </a:xfrm>
          <a:prstGeom prst="roundRect">
            <a:avLst>
              <a:gd name="adj" fmla="val 51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8223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smtClean="0">
                <a:solidFill>
                  <a:schemeClr val="bg2"/>
                </a:solidFill>
              </a:rPr>
              <a:t>Ekko</a:t>
            </a:r>
            <a:r>
              <a:rPr lang="da-DK" sz="1200" baseline="0" smtClean="0">
                <a:solidFill>
                  <a:schemeClr val="bg2"/>
                </a:solidFill>
              </a:rPr>
              <a:t> 2 – kursus i basal ekkokardiografi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0791" y="82230"/>
            <a:ext cx="2737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200" baseline="0" smtClean="0">
                <a:solidFill>
                  <a:schemeClr val="bg2"/>
                </a:solidFill>
                <a:latin typeface="Arial"/>
                <a:cs typeface="Arial"/>
              </a:rPr>
              <a:t>©</a:t>
            </a:r>
            <a:r>
              <a:rPr lang="da-DK" sz="1200" baseline="0" smtClean="0">
                <a:solidFill>
                  <a:schemeClr val="bg2"/>
                </a:solidFill>
              </a:rPr>
              <a:t> Dansk Cardiologisk Selskab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Mitralstenose</a:t>
            </a:r>
            <a:endParaRPr lang="da-DK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D534794E-7B17-488D-ABE7-893913BB0A70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dissolve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ue\Desktop\Slideshows\EKKO%20II%20undervisningsmateriale\MS_jm_shp%20-%20ny%20version\MS%20TEE%203.wmv" TargetMode="External"/><Relationship Id="rId5" Type="http://schemas.openxmlformats.org/officeDocument/2006/relationships/image" Target="../media/image13.png"/><Relationship Id="rId4" Type="http://schemas.microsoft.com/office/2007/relationships/media" Target="file:///C:\Users\Thue\Desktop\ActiveDocs\Ekkokardiografi.dk\Undervisningsmateriale\MS%20DCS\MS%20TEE%203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ue\Desktop\Slideshows\EKKO%20II%20undervisningsmateriale\MS_jm_shp%20-%20ny%20version\ms%20ball%20pre%202.wmv" TargetMode="External"/><Relationship Id="rId6" Type="http://schemas.openxmlformats.org/officeDocument/2006/relationships/image" Target="../media/image7.png"/><Relationship Id="rId5" Type="http://schemas.microsoft.com/office/2007/relationships/media" Target="file:///C:\Users\Thue\Desktop\ActiveDocs\Ekkokardiografi.dk\Undervisningsmateriale\MS%20DCS\ms%20ball%20pre%202.wmv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ue\Desktop\Slideshows\EKKO%20II%20undervisningsmateriale\MS_jm_shp%20-%20ny%20version\ms%20tee%203d%20test.wmv" TargetMode="External"/><Relationship Id="rId5" Type="http://schemas.openxmlformats.org/officeDocument/2006/relationships/image" Target="../media/image18.png"/><Relationship Id="rId4" Type="http://schemas.microsoft.com/office/2007/relationships/media" Target="file:///C:\Users\Thue\Desktop\ActiveDocs\Ekkokardiografi.dk\Undervisningsmateriale\MS%20DCS\ms%20tee%203d%20test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ue\Desktop\Slideshows\EKKO%20II%20undervisningsmateriale\MS_jm_shp%20-%20ny%20version\MSTEET~1.MPG" TargetMode="External"/><Relationship Id="rId6" Type="http://schemas.openxmlformats.org/officeDocument/2006/relationships/image" Target="../media/image21.png"/><Relationship Id="rId5" Type="http://schemas.microsoft.com/office/2007/relationships/media" Target="file:///C:\Users\Thue\Desktop\ActiveDocs\Ekkokardiografi.dk\Undervisningsmateriale\MS%20DCS\MSTEET~1.MPG" TargetMode="Externa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microsoft.com/office/2007/relationships/media" Target="file:///C:\Users\Thue\Desktop\ActiveDocs\Ekkokardiografi.dk\Undervisningsmateriale\MS%20DCS\normal%20m.wmv" TargetMode="External"/><Relationship Id="rId2" Type="http://schemas.openxmlformats.org/officeDocument/2006/relationships/video" Target="file:///C:\Users\Thue\Desktop\Slideshows\EKKO%20II%20undervisningsmateriale\MS_jm_shp%20-%20ny%20version\normal%20m.wmv" TargetMode="External"/><Relationship Id="rId1" Type="http://schemas.openxmlformats.org/officeDocument/2006/relationships/video" Target="file:///C:\Users\Thue\Desktop\Slideshows\EKKO%20II%20undervisningsmateriale\MS_jm_shp%20-%20ny%20version\MS%203d%20tee.wmv" TargetMode="External"/><Relationship Id="rId6" Type="http://schemas.openxmlformats.org/officeDocument/2006/relationships/image" Target="../media/image22.png"/><Relationship Id="rId5" Type="http://schemas.microsoft.com/office/2007/relationships/media" Target="file:///C:\Users\Thue\Desktop\ActiveDocs\Ekkokardiografi.dk\Undervisningsmateriale\MS%20DCS\MS%203d%20tee.wmv" TargetMode="Externa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ue\Desktop\Slideshows\EKKO%20II%20undervisningsmateriale\MS_jm_shp%20-%20ny%20version\2d%20myxom.wmv" TargetMode="External"/><Relationship Id="rId5" Type="http://schemas.openxmlformats.org/officeDocument/2006/relationships/image" Target="../media/image2.png"/><Relationship Id="rId4" Type="http://schemas.microsoft.com/office/2007/relationships/media" Target="file:///C:\Users\Thue\Desktop\ActiveDocs\Ekkokardiografi.dk\Undervisningsmateriale\MS%20DCS\2d%20myxom.wm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file:///C:\Users\Thue\Desktop\ActiveDocs\Ekkokardiografi.dk\Undervisningsmateriale\MS%20DCS\ms%20ball%20pre.wmv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file:///C:\Users\Thue\Desktop\Slideshows\EKKO%20II%20undervisningsmateriale\MS_jm_shp%20-%20ny%20version\ms%20ball%20pre.wmv" TargetMode="External"/><Relationship Id="rId1" Type="http://schemas.openxmlformats.org/officeDocument/2006/relationships/video" Target="file:///C:\Users\Thue\Desktop\Slideshows\EKKO%20II%20undervisningsmateriale\MS_jm_shp%20-%20ny%20version\ms%20ball%20pre%202.wmv" TargetMode="External"/><Relationship Id="rId6" Type="http://schemas.microsoft.com/office/2007/relationships/media" Target="file:///C:\Users\Thue\Desktop\ActiveDocs\Ekkokardiografi.dk\Undervisningsmateriale\MS%20DCS\ms%20ball%20pre%202.wmv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ue\Desktop\Slideshows\EKKO%20II%20undervisningsmateriale\MS_jm_shp%20-%20ny%20version\ms%202d%20tee2.wmv" TargetMode="External"/><Relationship Id="rId6" Type="http://schemas.openxmlformats.org/officeDocument/2006/relationships/image" Target="../media/image9.png"/><Relationship Id="rId5" Type="http://schemas.microsoft.com/office/2007/relationships/media" Target="file:///C:\Users\Thue\Desktop\ActiveDocs\Ekkokardiografi.dk\Undervisningsmateriale\MS%20DCS\ms%202d%20tee2.wmv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Mitralstenose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08849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Doppler</a:t>
            </a:r>
            <a:endParaRPr lang="da-DK" dirty="0"/>
          </a:p>
        </p:txBody>
      </p:sp>
      <p:sp>
        <p:nvSpPr>
          <p:cNvPr id="614406" name="Rectangle 6"/>
          <p:cNvSpPr>
            <a:spLocks noGrp="1" noChangeArrowheads="1"/>
          </p:cNvSpPr>
          <p:nvPr>
            <p:ph idx="1"/>
          </p:nvPr>
        </p:nvSpPr>
        <p:spPr>
          <a:xfrm>
            <a:off x="357158" y="1646237"/>
            <a:ext cx="4357718" cy="4854597"/>
          </a:xfrm>
        </p:spPr>
        <p:txBody>
          <a:bodyPr>
            <a:norm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Bestemmelse af T</a:t>
            </a:r>
            <a:r>
              <a:rPr lang="da-DK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½</a:t>
            </a:r>
          </a:p>
          <a:p>
            <a:pPr lvl="1"/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Fald i diastolisk </a:t>
            </a:r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transmitral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flow hastighed er proportionalt med klapareal</a:t>
            </a:r>
          </a:p>
          <a:p>
            <a:pPr lvl="1"/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da-DK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½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defineres som tiden i millisekunder mellem max </a:t>
            </a:r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mitral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gradient og hvor gradienten er halveret.  </a:t>
            </a:r>
          </a:p>
          <a:p>
            <a:pPr lvl="1"/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MVA = 220/ T</a:t>
            </a:r>
            <a:r>
              <a:rPr lang="da-DK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½</a:t>
            </a:r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Billede 7" descr="ms cw dop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857364"/>
            <a:ext cx="4071966" cy="40719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11" name="Lige forbindelse 10"/>
          <p:cNvCxnSpPr/>
          <p:nvPr/>
        </p:nvCxnSpPr>
        <p:spPr>
          <a:xfrm>
            <a:off x="6072198" y="3500438"/>
            <a:ext cx="446903" cy="0"/>
          </a:xfrm>
          <a:prstGeom prst="line">
            <a:avLst/>
          </a:prstGeom>
          <a:ln w="38100"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/>
        </p:nvCxnSpPr>
        <p:spPr>
          <a:xfrm>
            <a:off x="6929454" y="4000504"/>
            <a:ext cx="375465" cy="0"/>
          </a:xfrm>
          <a:prstGeom prst="line">
            <a:avLst/>
          </a:prstGeom>
          <a:ln w="38100"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boks 16"/>
          <p:cNvSpPr txBox="1"/>
          <p:nvPr/>
        </p:nvSpPr>
        <p:spPr>
          <a:xfrm>
            <a:off x="6786578" y="3345420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m/s = 16 </a:t>
            </a:r>
            <a:r>
              <a:rPr lang="da-DK" dirty="0" err="1" smtClean="0"/>
              <a:t>mmHg</a:t>
            </a:r>
            <a:endParaRPr lang="da-DK" dirty="0"/>
          </a:p>
        </p:txBody>
      </p:sp>
      <p:sp>
        <p:nvSpPr>
          <p:cNvPr id="19" name="Tekstboks 18"/>
          <p:cNvSpPr txBox="1"/>
          <p:nvPr/>
        </p:nvSpPr>
        <p:spPr>
          <a:xfrm>
            <a:off x="7286644" y="3854239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1,4 m/s = </a:t>
            </a:r>
          </a:p>
          <a:p>
            <a:r>
              <a:rPr lang="da-DK" dirty="0" smtClean="0"/>
              <a:t>8 </a:t>
            </a:r>
            <a:r>
              <a:rPr lang="da-DK" dirty="0" err="1" smtClean="0"/>
              <a:t>mmHg</a:t>
            </a:r>
            <a:endParaRPr lang="da-DK" dirty="0"/>
          </a:p>
        </p:txBody>
      </p:sp>
      <p:cxnSp>
        <p:nvCxnSpPr>
          <p:cNvPr id="22" name="Lige forbindelse 21"/>
          <p:cNvCxnSpPr/>
          <p:nvPr/>
        </p:nvCxnSpPr>
        <p:spPr>
          <a:xfrm rot="5400000">
            <a:off x="5214942" y="4429132"/>
            <a:ext cx="1714512" cy="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/>
          <p:nvPr/>
        </p:nvCxnSpPr>
        <p:spPr>
          <a:xfrm rot="16200000" flipH="1">
            <a:off x="6286509" y="4643445"/>
            <a:ext cx="1285886" cy="4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Venstre klammeparentes 27"/>
          <p:cNvSpPr/>
          <p:nvPr/>
        </p:nvSpPr>
        <p:spPr>
          <a:xfrm rot="16200000">
            <a:off x="6286512" y="5286388"/>
            <a:ext cx="428628" cy="857256"/>
          </a:xfrm>
          <a:prstGeom prst="lef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Tekstboks 28"/>
          <p:cNvSpPr txBox="1"/>
          <p:nvPr/>
        </p:nvSpPr>
        <p:spPr>
          <a:xfrm>
            <a:off x="5929322" y="607220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chemeClr val="bg2">
                    <a:lumMod val="90000"/>
                  </a:schemeClr>
                </a:solidFill>
              </a:rPr>
              <a:t>210 </a:t>
            </a:r>
            <a:r>
              <a:rPr lang="da-DK" b="1" dirty="0" err="1" smtClean="0">
                <a:solidFill>
                  <a:schemeClr val="bg2">
                    <a:lumMod val="90000"/>
                  </a:schemeClr>
                </a:solidFill>
              </a:rPr>
              <a:t>ms</a:t>
            </a:r>
            <a:endParaRPr lang="da-DK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75213-96D9-4EAC-A5FF-622F1C97812A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4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6" grpId="0" uiExpand="1" build="p"/>
      <p:bldP spid="17" grpId="0"/>
      <p:bldP spid="19" grpId="0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Doppler</a:t>
            </a:r>
            <a:endParaRPr lang="da-DK" dirty="0"/>
          </a:p>
        </p:txBody>
      </p:sp>
      <p:sp>
        <p:nvSpPr>
          <p:cNvPr id="614406" name="Rectangle 6"/>
          <p:cNvSpPr>
            <a:spLocks noGrp="1" noChangeArrowheads="1"/>
          </p:cNvSpPr>
          <p:nvPr>
            <p:ph idx="1"/>
          </p:nvPr>
        </p:nvSpPr>
        <p:spPr>
          <a:xfrm>
            <a:off x="357158" y="1646237"/>
            <a:ext cx="4357718" cy="4854597"/>
          </a:xfrm>
        </p:spPr>
        <p:txBody>
          <a:bodyPr>
            <a:norm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Svagheder af T</a:t>
            </a:r>
            <a:r>
              <a:rPr lang="da-DK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½</a:t>
            </a:r>
          </a:p>
          <a:p>
            <a:pPr lvl="1"/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Decelerations hældning afhænger også af</a:t>
            </a:r>
          </a:p>
          <a:p>
            <a:pPr lvl="2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LA-LV gradient ved klap åbning</a:t>
            </a:r>
          </a:p>
          <a:p>
            <a:pPr lvl="2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compliance</a:t>
            </a:r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 diastolisk funktion</a:t>
            </a:r>
          </a:p>
        </p:txBody>
      </p:sp>
      <p:pic>
        <p:nvPicPr>
          <p:cNvPr id="8" name="Billede 7" descr="ms cw dop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857364"/>
            <a:ext cx="4071966" cy="40719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11" name="Lige forbindelse 10"/>
          <p:cNvCxnSpPr/>
          <p:nvPr/>
        </p:nvCxnSpPr>
        <p:spPr>
          <a:xfrm>
            <a:off x="6072198" y="3500438"/>
            <a:ext cx="446903" cy="0"/>
          </a:xfrm>
          <a:prstGeom prst="line">
            <a:avLst/>
          </a:prstGeom>
          <a:ln w="38100"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/>
        </p:nvCxnSpPr>
        <p:spPr>
          <a:xfrm>
            <a:off x="6929454" y="4000504"/>
            <a:ext cx="375465" cy="0"/>
          </a:xfrm>
          <a:prstGeom prst="line">
            <a:avLst/>
          </a:prstGeom>
          <a:ln w="38100"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boks 16"/>
          <p:cNvSpPr txBox="1"/>
          <p:nvPr/>
        </p:nvSpPr>
        <p:spPr>
          <a:xfrm>
            <a:off x="6786578" y="3345420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m/s = 16 </a:t>
            </a:r>
            <a:r>
              <a:rPr lang="da-DK" dirty="0" err="1" smtClean="0"/>
              <a:t>mmHg</a:t>
            </a:r>
            <a:endParaRPr lang="da-DK" dirty="0"/>
          </a:p>
        </p:txBody>
      </p:sp>
      <p:sp>
        <p:nvSpPr>
          <p:cNvPr id="19" name="Tekstboks 18"/>
          <p:cNvSpPr txBox="1"/>
          <p:nvPr/>
        </p:nvSpPr>
        <p:spPr>
          <a:xfrm>
            <a:off x="7286644" y="3854239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1,4 m/s = </a:t>
            </a:r>
          </a:p>
          <a:p>
            <a:r>
              <a:rPr lang="da-DK" dirty="0" smtClean="0"/>
              <a:t>8 </a:t>
            </a:r>
            <a:r>
              <a:rPr lang="da-DK" dirty="0" err="1" smtClean="0"/>
              <a:t>mmHg</a:t>
            </a:r>
            <a:endParaRPr lang="da-DK" dirty="0"/>
          </a:p>
        </p:txBody>
      </p:sp>
      <p:cxnSp>
        <p:nvCxnSpPr>
          <p:cNvPr id="22" name="Lige forbindelse 21"/>
          <p:cNvCxnSpPr/>
          <p:nvPr/>
        </p:nvCxnSpPr>
        <p:spPr>
          <a:xfrm rot="5400000">
            <a:off x="5214942" y="4429132"/>
            <a:ext cx="1714512" cy="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/>
          <p:nvPr/>
        </p:nvCxnSpPr>
        <p:spPr>
          <a:xfrm rot="16200000" flipH="1">
            <a:off x="6286509" y="4643445"/>
            <a:ext cx="1285886" cy="4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Venstre klammeparentes 27"/>
          <p:cNvSpPr/>
          <p:nvPr/>
        </p:nvSpPr>
        <p:spPr>
          <a:xfrm rot="16200000">
            <a:off x="6286512" y="5286388"/>
            <a:ext cx="428628" cy="857256"/>
          </a:xfrm>
          <a:prstGeom prst="lef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Tekstboks 28"/>
          <p:cNvSpPr txBox="1"/>
          <p:nvPr/>
        </p:nvSpPr>
        <p:spPr>
          <a:xfrm>
            <a:off x="5929322" y="607220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chemeClr val="bg2">
                    <a:lumMod val="90000"/>
                  </a:schemeClr>
                </a:solidFill>
              </a:rPr>
              <a:t>210 </a:t>
            </a:r>
            <a:r>
              <a:rPr lang="da-DK" b="1" dirty="0" err="1" smtClean="0">
                <a:solidFill>
                  <a:schemeClr val="bg2">
                    <a:lumMod val="90000"/>
                  </a:schemeClr>
                </a:solidFill>
              </a:rPr>
              <a:t>ms</a:t>
            </a:r>
            <a:endParaRPr lang="da-DK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3786182" y="1428736"/>
            <a:ext cx="3311863" cy="30845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75213-96D9-4EAC-A5FF-622F1C97812A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Doppler</a:t>
            </a:r>
            <a:endParaRPr lang="da-DK" dirty="0"/>
          </a:p>
        </p:txBody>
      </p:sp>
      <p:sp>
        <p:nvSpPr>
          <p:cNvPr id="61440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8229600" cy="3354399"/>
          </a:xfrm>
        </p:spPr>
        <p:txBody>
          <a:bodyPr>
            <a:norm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</a:t>
            </a:r>
          </a:p>
          <a:p>
            <a:pPr lvl="1"/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MS TEE 3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75856" y="1988840"/>
            <a:ext cx="4632259" cy="42058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75213-96D9-4EAC-A5FF-622F1C97812A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err="1" smtClean="0"/>
              <a:t>Doppler</a:t>
            </a:r>
            <a:endParaRPr lang="da-DK" dirty="0"/>
          </a:p>
        </p:txBody>
      </p:sp>
      <p:sp>
        <p:nvSpPr>
          <p:cNvPr id="61440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8229600" cy="3354399"/>
          </a:xfrm>
        </p:spPr>
        <p:txBody>
          <a:bodyPr>
            <a:norm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</a:t>
            </a:r>
          </a:p>
          <a:p>
            <a:pPr lvl="1"/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Billede 6" descr="ms tee 2.bmp"/>
          <p:cNvPicPr>
            <a:picLocks noChangeAspect="1"/>
          </p:cNvPicPr>
          <p:nvPr/>
        </p:nvPicPr>
        <p:blipFill>
          <a:blip r:embed="rId3" cstate="print"/>
          <a:srcRect l="25745" t="14295" b="22916"/>
          <a:stretch>
            <a:fillRect/>
          </a:stretch>
        </p:blipFill>
        <p:spPr>
          <a:xfrm>
            <a:off x="4786314" y="3500438"/>
            <a:ext cx="3914776" cy="3009332"/>
          </a:xfrm>
          <a:prstGeom prst="rect">
            <a:avLst/>
          </a:prstGeom>
        </p:spPr>
      </p:pic>
      <p:pic>
        <p:nvPicPr>
          <p:cNvPr id="5" name="Billede 4" descr="MS pisa.bmp"/>
          <p:cNvPicPr>
            <a:picLocks noChangeAspect="1"/>
          </p:cNvPicPr>
          <p:nvPr/>
        </p:nvPicPr>
        <p:blipFill>
          <a:blip r:embed="rId4" cstate="print"/>
          <a:srcRect l="10297" t="8333" b="18750"/>
          <a:stretch>
            <a:fillRect/>
          </a:stretch>
        </p:blipFill>
        <p:spPr>
          <a:xfrm>
            <a:off x="357158" y="3500438"/>
            <a:ext cx="4261031" cy="3000396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785786" y="2428868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bg1"/>
                </a:solidFill>
                <a:latin typeface="Rockwell" pitchFamily="18" charset="0"/>
              </a:rPr>
              <a:t>MVA =			     =			  =</a:t>
            </a:r>
            <a:endParaRPr lang="da-DK" sz="2400" dirty="0">
              <a:solidFill>
                <a:schemeClr val="bg1"/>
              </a:solidFill>
              <a:latin typeface="Rockwell" pitchFamily="18" charset="0"/>
            </a:endParaRPr>
          </a:p>
        </p:txBody>
      </p:sp>
      <p:cxnSp>
        <p:nvCxnSpPr>
          <p:cNvPr id="11" name="Lige forbindelse 10"/>
          <p:cNvCxnSpPr/>
          <p:nvPr/>
        </p:nvCxnSpPr>
        <p:spPr>
          <a:xfrm>
            <a:off x="1928794" y="2714620"/>
            <a:ext cx="2428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boks 12"/>
          <p:cNvSpPr txBox="1"/>
          <p:nvPr/>
        </p:nvSpPr>
        <p:spPr>
          <a:xfrm>
            <a:off x="1928794" y="221455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bg1"/>
                </a:solidFill>
                <a:latin typeface="+mn-lt"/>
              </a:rPr>
              <a:t>2 * </a:t>
            </a: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π</a:t>
            </a:r>
            <a:r>
              <a:rPr lang="da-DK" sz="2400" dirty="0" smtClean="0">
                <a:solidFill>
                  <a:schemeClr val="bg1"/>
                </a:solidFill>
                <a:latin typeface="+mn-lt"/>
              </a:rPr>
              <a:t> * r</a:t>
            </a:r>
            <a:r>
              <a:rPr lang="da-DK" sz="2400" baseline="30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da-DK" sz="2400" dirty="0" smtClean="0">
                <a:solidFill>
                  <a:schemeClr val="bg1"/>
                </a:solidFill>
                <a:latin typeface="+mn-lt"/>
              </a:rPr>
              <a:t>  * </a:t>
            </a:r>
            <a:r>
              <a:rPr lang="da-DK" sz="2400" dirty="0" err="1" smtClean="0">
                <a:solidFill>
                  <a:schemeClr val="bg1"/>
                </a:solidFill>
                <a:latin typeface="+mn-lt"/>
              </a:rPr>
              <a:t>V</a:t>
            </a:r>
            <a:r>
              <a:rPr lang="da-DK" sz="2400" baseline="-25000" dirty="0" err="1" smtClean="0">
                <a:solidFill>
                  <a:schemeClr val="bg1"/>
                </a:solidFill>
                <a:latin typeface="+mn-lt"/>
              </a:rPr>
              <a:t>aliasering</a:t>
            </a:r>
            <a:endParaRPr lang="da-DK" sz="2400" baseline="-25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6" name="Tekstboks 15"/>
          <p:cNvSpPr txBox="1"/>
          <p:nvPr/>
        </p:nvSpPr>
        <p:spPr>
          <a:xfrm>
            <a:off x="2081194" y="2753021"/>
            <a:ext cx="234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>
                <a:solidFill>
                  <a:schemeClr val="bg1"/>
                </a:solidFill>
                <a:latin typeface="+mn-lt"/>
              </a:rPr>
              <a:t>V</a:t>
            </a:r>
            <a:r>
              <a:rPr lang="da-DK" sz="2400" baseline="-25000" dirty="0" err="1" smtClean="0">
                <a:solidFill>
                  <a:schemeClr val="bg1"/>
                </a:solidFill>
                <a:latin typeface="+mn-lt"/>
              </a:rPr>
              <a:t>max</a:t>
            </a:r>
            <a:r>
              <a:rPr lang="da-DK" sz="2400" dirty="0" smtClean="0">
                <a:solidFill>
                  <a:schemeClr val="bg1"/>
                </a:solidFill>
                <a:latin typeface="+mn-lt"/>
              </a:rPr>
              <a:t> * </a:t>
            </a: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a-DK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/180</a:t>
            </a:r>
            <a:endParaRPr lang="da-DK" sz="2400" baseline="-25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8" name="Lige pilforbindelse 17"/>
          <p:cNvCxnSpPr/>
          <p:nvPr/>
        </p:nvCxnSpPr>
        <p:spPr>
          <a:xfrm rot="16200000" flipH="1">
            <a:off x="2750331" y="3536157"/>
            <a:ext cx="2928958" cy="242889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pilforbindelse 20"/>
          <p:cNvCxnSpPr/>
          <p:nvPr/>
        </p:nvCxnSpPr>
        <p:spPr>
          <a:xfrm rot="16200000" flipH="1">
            <a:off x="3464711" y="3178967"/>
            <a:ext cx="1285884" cy="50006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pilforbindelse 22"/>
          <p:cNvCxnSpPr/>
          <p:nvPr/>
        </p:nvCxnSpPr>
        <p:spPr>
          <a:xfrm rot="5400000">
            <a:off x="1285852" y="3929066"/>
            <a:ext cx="2857520" cy="57150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boks 23"/>
          <p:cNvSpPr txBox="1"/>
          <p:nvPr/>
        </p:nvSpPr>
        <p:spPr>
          <a:xfrm>
            <a:off x="5214942" y="2214554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bg1"/>
                </a:solidFill>
                <a:latin typeface="+mn-lt"/>
              </a:rPr>
              <a:t>2 </a:t>
            </a: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π</a:t>
            </a:r>
            <a:r>
              <a:rPr lang="da-DK" sz="2400" dirty="0" smtClean="0">
                <a:solidFill>
                  <a:schemeClr val="bg1"/>
                </a:solidFill>
                <a:latin typeface="+mn-lt"/>
              </a:rPr>
              <a:t> </a:t>
            </a:r>
            <a:endParaRPr lang="da-DK" sz="2400" baseline="-25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Tekstboks 24"/>
          <p:cNvSpPr txBox="1"/>
          <p:nvPr/>
        </p:nvSpPr>
        <p:spPr>
          <a:xfrm>
            <a:off x="5715008" y="221455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bg1"/>
                </a:solidFill>
                <a:latin typeface="+mn-lt"/>
              </a:rPr>
              <a:t>* 0,6</a:t>
            </a:r>
            <a:r>
              <a:rPr lang="da-DK" sz="2400" baseline="30000" dirty="0" smtClean="0">
                <a:solidFill>
                  <a:schemeClr val="bg1"/>
                </a:solidFill>
                <a:latin typeface="+mn-lt"/>
              </a:rPr>
              <a:t>2</a:t>
            </a:r>
            <a:endParaRPr lang="da-DK" sz="2400" baseline="-25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kstboks 25"/>
          <p:cNvSpPr txBox="1"/>
          <p:nvPr/>
        </p:nvSpPr>
        <p:spPr>
          <a:xfrm>
            <a:off x="6572264" y="221455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bg1"/>
                </a:solidFill>
                <a:latin typeface="+mn-lt"/>
              </a:rPr>
              <a:t>* 62</a:t>
            </a:r>
            <a:endParaRPr lang="da-DK" sz="2400" baseline="-25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8" name="Lige forbindelse 27"/>
          <p:cNvCxnSpPr/>
          <p:nvPr/>
        </p:nvCxnSpPr>
        <p:spPr>
          <a:xfrm>
            <a:off x="5286380" y="2714620"/>
            <a:ext cx="1928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boks 28"/>
          <p:cNvSpPr txBox="1"/>
          <p:nvPr/>
        </p:nvSpPr>
        <p:spPr>
          <a:xfrm>
            <a:off x="5429256" y="2753021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bg1"/>
                </a:solidFill>
                <a:latin typeface="+mn-lt"/>
              </a:rPr>
              <a:t>240 *90/180 </a:t>
            </a:r>
            <a:endParaRPr lang="da-DK" sz="2400" baseline="-25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kstboks 29"/>
          <p:cNvSpPr txBox="1"/>
          <p:nvPr/>
        </p:nvSpPr>
        <p:spPr>
          <a:xfrm>
            <a:off x="7643834" y="242886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bg1"/>
                </a:solidFill>
                <a:latin typeface="+mn-lt"/>
              </a:rPr>
              <a:t>1,1 cm2</a:t>
            </a:r>
            <a:endParaRPr lang="da-DK" sz="2400" baseline="-25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2" name="Lige pilforbindelse 31"/>
          <p:cNvCxnSpPr/>
          <p:nvPr/>
        </p:nvCxnSpPr>
        <p:spPr>
          <a:xfrm rot="5400000">
            <a:off x="1785918" y="3857628"/>
            <a:ext cx="2428892" cy="100013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75213-96D9-4EAC-A5FF-622F1C97812A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24" grpId="0"/>
      <p:bldP spid="25" grpId="0"/>
      <p:bldP spid="26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2D TTE / 3D TEE vurdering</a:t>
            </a:r>
            <a:endParaRPr lang="da-DK" dirty="0"/>
          </a:p>
        </p:txBody>
      </p:sp>
      <p:sp>
        <p:nvSpPr>
          <p:cNvPr id="61440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8229600" cy="2425705"/>
          </a:xfrm>
        </p:spPr>
        <p:txBody>
          <a:bodyPr>
            <a:normAutofit/>
          </a:bodyPr>
          <a:lstStyle/>
          <a:p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Planimetri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måles på 2D eller 3D</a:t>
            </a:r>
          </a:p>
          <a:p>
            <a:pPr lvl="1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Mindste diameter i tragten måles midt diastolisk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22" name="Billede 21" descr="ms ball pre 3.bmp"/>
          <p:cNvPicPr>
            <a:picLocks noChangeAspect="1"/>
          </p:cNvPicPr>
          <p:nvPr/>
        </p:nvPicPr>
        <p:blipFill>
          <a:blip r:embed="rId4" cstate="print"/>
          <a:srcRect t="10417" b="8333"/>
          <a:stretch>
            <a:fillRect/>
          </a:stretch>
        </p:blipFill>
        <p:spPr>
          <a:xfrm>
            <a:off x="571472" y="3286124"/>
            <a:ext cx="4071934" cy="2900516"/>
          </a:xfrm>
          <a:prstGeom prst="rect">
            <a:avLst/>
          </a:prstGeom>
        </p:spPr>
      </p:pic>
      <p:pic>
        <p:nvPicPr>
          <p:cNvPr id="8" name="ms ball pre 2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932040" y="3212976"/>
            <a:ext cx="3456384" cy="302252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75213-96D9-4EAC-A5FF-622F1C97812A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2D TTE / 3D TEE vurdering</a:t>
            </a:r>
            <a:endParaRPr lang="da-DK" dirty="0"/>
          </a:p>
        </p:txBody>
      </p:sp>
      <p:sp>
        <p:nvSpPr>
          <p:cNvPr id="61440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8229600" cy="2425705"/>
          </a:xfrm>
        </p:spPr>
        <p:txBody>
          <a:bodyPr>
            <a:normAutofit/>
          </a:bodyPr>
          <a:lstStyle/>
          <a:p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Planimetri</a:t>
            </a:r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 2D anvendes PLAX til at finde det mest snævre sted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9" name="Billede 8" descr="ms plax 2.bmp"/>
          <p:cNvPicPr>
            <a:picLocks noChangeAspect="1"/>
          </p:cNvPicPr>
          <p:nvPr/>
        </p:nvPicPr>
        <p:blipFill>
          <a:blip r:embed="rId3" cstate="print"/>
          <a:srcRect l="12611" t="19188" r="6227" b="13686"/>
          <a:stretch>
            <a:fillRect/>
          </a:stretch>
        </p:blipFill>
        <p:spPr>
          <a:xfrm>
            <a:off x="3275856" y="2780928"/>
            <a:ext cx="5147982" cy="3528392"/>
          </a:xfrm>
          <a:prstGeom prst="rect">
            <a:avLst/>
          </a:prstGeom>
        </p:spPr>
      </p:pic>
      <p:cxnSp>
        <p:nvCxnSpPr>
          <p:cNvPr id="10" name="Lige forbindelse 9"/>
          <p:cNvCxnSpPr/>
          <p:nvPr/>
        </p:nvCxnSpPr>
        <p:spPr>
          <a:xfrm rot="5400000">
            <a:off x="4932040" y="4365104"/>
            <a:ext cx="216024" cy="7200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75213-96D9-4EAC-A5FF-622F1C97812A}" type="slidenum">
              <a:rPr lang="da-DK" smtClean="0"/>
              <a:pPr/>
              <a:t>15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2D TTE / 3D TEE vurdering</a:t>
            </a:r>
            <a:endParaRPr lang="da-DK" dirty="0"/>
          </a:p>
        </p:txBody>
      </p:sp>
      <p:sp>
        <p:nvSpPr>
          <p:cNvPr id="614406" name="Rectangle 6"/>
          <p:cNvSpPr>
            <a:spLocks noGrp="1" noChangeArrowheads="1"/>
          </p:cNvSpPr>
          <p:nvPr>
            <p:ph idx="1"/>
          </p:nvPr>
        </p:nvSpPr>
        <p:spPr>
          <a:xfrm>
            <a:off x="518864" y="1646237"/>
            <a:ext cx="8229600" cy="2425705"/>
          </a:xfrm>
        </p:spPr>
        <p:txBody>
          <a:bodyPr>
            <a:normAutofit/>
          </a:bodyPr>
          <a:lstStyle/>
          <a:p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Planimetri</a:t>
            </a:r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8" name="ms tee 3d test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483768" y="2132856"/>
            <a:ext cx="5760640" cy="428384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75213-96D9-4EAC-A5FF-622F1C97812A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2D TTE / 3D TEE vurdering</a:t>
            </a:r>
            <a:endParaRPr lang="da-DK" dirty="0"/>
          </a:p>
        </p:txBody>
      </p:sp>
      <p:sp>
        <p:nvSpPr>
          <p:cNvPr id="61440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8229600" cy="2425705"/>
          </a:xfrm>
        </p:spPr>
        <p:txBody>
          <a:bodyPr>
            <a:normAutofit/>
          </a:bodyPr>
          <a:lstStyle/>
          <a:p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Planimetri</a:t>
            </a:r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12" name="Billede 11" descr="MS 3d TEE.bmp"/>
          <p:cNvPicPr>
            <a:picLocks noChangeAspect="1"/>
          </p:cNvPicPr>
          <p:nvPr/>
        </p:nvPicPr>
        <p:blipFill>
          <a:blip r:embed="rId3" cstate="print"/>
          <a:srcRect l="4938" t="49903" r="56790" b="1857"/>
          <a:stretch>
            <a:fillRect/>
          </a:stretch>
        </p:blipFill>
        <p:spPr>
          <a:xfrm>
            <a:off x="3714744" y="2500306"/>
            <a:ext cx="4214842" cy="394291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75213-96D9-4EAC-A5FF-622F1C97812A}" type="slidenum">
              <a:rPr lang="da-DK" smtClean="0"/>
              <a:pPr/>
              <a:t>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Betydning</a:t>
            </a:r>
            <a:endParaRPr lang="da-DK" dirty="0"/>
          </a:p>
        </p:txBody>
      </p:sp>
      <p:sp>
        <p:nvSpPr>
          <p:cNvPr id="61440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4972056" cy="4926035"/>
          </a:xfrm>
        </p:spPr>
        <p:txBody>
          <a:bodyPr>
            <a:norm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dilatation</a:t>
            </a:r>
          </a:p>
          <a:p>
            <a:pPr lvl="1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 kontrast</a:t>
            </a:r>
          </a:p>
          <a:p>
            <a:pPr lvl="1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trombe</a:t>
            </a:r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Pulmonal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</a:t>
            </a:r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Arbejdstest</a:t>
            </a:r>
          </a:p>
          <a:p>
            <a:pPr lvl="1"/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Associeret klap patologi</a:t>
            </a:r>
          </a:p>
          <a:p>
            <a:pPr lvl="1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lvl="1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</a:p>
          <a:p>
            <a:pPr lvl="1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 / TS</a:t>
            </a:r>
          </a:p>
          <a:p>
            <a:pPr lvl="1"/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7" name="Billede 6" descr="ms TI.bmp"/>
          <p:cNvPicPr>
            <a:picLocks noChangeAspect="1"/>
          </p:cNvPicPr>
          <p:nvPr/>
        </p:nvPicPr>
        <p:blipFill>
          <a:blip r:embed="rId4" cstate="print"/>
          <a:srcRect l="13045" t="34375" r="855" b="9374"/>
          <a:stretch>
            <a:fillRect/>
          </a:stretch>
        </p:blipFill>
        <p:spPr>
          <a:xfrm>
            <a:off x="4429124" y="3929066"/>
            <a:ext cx="4286280" cy="233797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MSTEET~1.MPG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932040" y="1844824"/>
            <a:ext cx="3692624" cy="302123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75213-96D9-4EAC-A5FF-622F1C97812A}" type="slidenum">
              <a:rPr lang="da-DK" smtClean="0"/>
              <a:pPr/>
              <a:t>18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4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4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4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4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44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1440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Graduering</a:t>
            </a:r>
            <a:endParaRPr lang="da-DK" dirty="0"/>
          </a:p>
        </p:txBody>
      </p:sp>
      <p:sp>
        <p:nvSpPr>
          <p:cNvPr id="61440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4757742" cy="4926035"/>
          </a:xfrm>
        </p:spPr>
        <p:txBody>
          <a:bodyPr>
            <a:norm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Normale klap</a:t>
            </a:r>
          </a:p>
          <a:p>
            <a:pPr lvl="1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Areal 4-5 cm</a:t>
            </a:r>
            <a:r>
              <a:rPr lang="da-DK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Oftest ingen symptomer ved areal &gt; 1,5 cm</a:t>
            </a:r>
            <a:r>
              <a:rPr lang="da-DK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8" name="MS 3d tee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076056" y="4077072"/>
            <a:ext cx="3168352" cy="2356113"/>
          </a:xfrm>
          <a:prstGeom prst="rect">
            <a:avLst/>
          </a:prstGeom>
        </p:spPr>
      </p:pic>
      <p:pic>
        <p:nvPicPr>
          <p:cNvPr id="10" name="normal m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076056" y="1556792"/>
            <a:ext cx="3221135" cy="239536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75213-96D9-4EAC-A5FF-622F1C97812A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61440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Årsager</a:t>
            </a:r>
            <a:endParaRPr lang="da-DK" dirty="0"/>
          </a:p>
        </p:txBody>
      </p:sp>
      <p:sp>
        <p:nvSpPr>
          <p:cNvPr id="614406" name="Rectangle 6"/>
          <p:cNvSpPr>
            <a:spLocks noGrp="1" noChangeArrowheads="1"/>
          </p:cNvSpPr>
          <p:nvPr>
            <p:ph idx="1"/>
          </p:nvPr>
        </p:nvSpPr>
        <p:spPr>
          <a:xfrm>
            <a:off x="714348" y="1646237"/>
            <a:ext cx="7972452" cy="4526280"/>
          </a:xfrm>
        </p:spPr>
        <p:txBody>
          <a:bodyPr>
            <a:normAutofit/>
          </a:bodyPr>
          <a:lstStyle/>
          <a:p>
            <a:r>
              <a:rPr lang="da-DK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Febris</a:t>
            </a:r>
            <a:r>
              <a:rPr lang="da-DK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rheumatica </a:t>
            </a:r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Degenerativ 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sygdom</a:t>
            </a:r>
          </a:p>
          <a:p>
            <a:pPr lvl="1"/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Erhvervet </a:t>
            </a:r>
          </a:p>
          <a:p>
            <a:pPr lvl="2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Slankemidler</a:t>
            </a:r>
          </a:p>
          <a:p>
            <a:pPr lvl="2"/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Dopamin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agonister</a:t>
            </a:r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Carcinoid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sygdom</a:t>
            </a:r>
          </a:p>
          <a:p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Pseudo-obstruktion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2d myxom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20072" y="2564904"/>
            <a:ext cx="3601648" cy="29988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75213-96D9-4EAC-A5FF-622F1C97812A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4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4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4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4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614406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Graduering</a:t>
            </a:r>
            <a:endParaRPr lang="da-DK" dirty="0"/>
          </a:p>
        </p:txBody>
      </p:sp>
      <p:graphicFrame>
        <p:nvGraphicFramePr>
          <p:cNvPr id="9" name="Pladsholder til ind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90194628"/>
              </p:ext>
            </p:extLst>
          </p:nvPr>
        </p:nvGraphicFramePr>
        <p:xfrm>
          <a:off x="600076" y="2132856"/>
          <a:ext cx="8115328" cy="222037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57478"/>
                <a:gridCol w="1928826"/>
                <a:gridCol w="1714512"/>
                <a:gridCol w="1714512"/>
              </a:tblGrid>
              <a:tr h="390943">
                <a:tc>
                  <a:txBody>
                    <a:bodyPr/>
                    <a:lstStyle/>
                    <a:p>
                      <a:endParaRPr lang="da-DK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>
                          <a:solidFill>
                            <a:schemeClr val="bg1"/>
                          </a:solidFill>
                        </a:rPr>
                        <a:t>Let</a:t>
                      </a:r>
                      <a:endParaRPr lang="da-DK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>
                          <a:solidFill>
                            <a:schemeClr val="bg1"/>
                          </a:solidFill>
                        </a:rPr>
                        <a:t>Moderat</a:t>
                      </a:r>
                      <a:endParaRPr lang="da-DK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>
                          <a:solidFill>
                            <a:schemeClr val="bg1"/>
                          </a:solidFill>
                        </a:rPr>
                        <a:t>Svær</a:t>
                      </a:r>
                      <a:endParaRPr lang="da-DK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546">
                <a:tc>
                  <a:txBody>
                    <a:bodyPr/>
                    <a:lstStyle/>
                    <a:p>
                      <a:r>
                        <a:rPr lang="da-DK" sz="2000" dirty="0" err="1" smtClean="0">
                          <a:solidFill>
                            <a:schemeClr val="bg1"/>
                          </a:solidFill>
                        </a:rPr>
                        <a:t>Planimetri</a:t>
                      </a:r>
                      <a:r>
                        <a:rPr lang="da-DK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a-DK" sz="2000" baseline="0" dirty="0" smtClean="0">
                          <a:solidFill>
                            <a:schemeClr val="bg1"/>
                          </a:solidFill>
                        </a:rPr>
                        <a:t> (2D/3D)</a:t>
                      </a:r>
                      <a:endParaRPr lang="da-DK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>
                          <a:solidFill>
                            <a:schemeClr val="bg1"/>
                          </a:solidFill>
                        </a:rPr>
                        <a:t>&gt;1,5 cm</a:t>
                      </a:r>
                      <a:r>
                        <a:rPr lang="da-DK" sz="20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da-DK" sz="20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chemeClr val="bg1"/>
                          </a:solidFill>
                        </a:rPr>
                        <a:t>1-1,5 cm</a:t>
                      </a:r>
                      <a:r>
                        <a:rPr lang="da-DK" sz="20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chemeClr val="bg1"/>
                          </a:solidFill>
                        </a:rPr>
                        <a:t>&lt;1 cm</a:t>
                      </a:r>
                      <a:r>
                        <a:rPr lang="da-DK" sz="20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61546">
                <a:tc>
                  <a:txBody>
                    <a:bodyPr/>
                    <a:lstStyle/>
                    <a:p>
                      <a:r>
                        <a:rPr lang="da-DK" sz="2000" dirty="0" err="1" smtClean="0">
                          <a:solidFill>
                            <a:schemeClr val="bg1"/>
                          </a:solidFill>
                        </a:rPr>
                        <a:t>Mean</a:t>
                      </a:r>
                      <a:r>
                        <a:rPr lang="da-DK" sz="2000" dirty="0" smtClean="0">
                          <a:solidFill>
                            <a:schemeClr val="bg1"/>
                          </a:solidFill>
                        </a:rPr>
                        <a:t> gradient</a:t>
                      </a:r>
                      <a:endParaRPr lang="da-DK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>
                          <a:solidFill>
                            <a:schemeClr val="bg1"/>
                          </a:solidFill>
                        </a:rPr>
                        <a:t>&lt; 5</a:t>
                      </a:r>
                      <a:r>
                        <a:rPr lang="da-DK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a-DK" sz="2000" baseline="0" dirty="0" err="1" smtClean="0">
                          <a:solidFill>
                            <a:schemeClr val="bg1"/>
                          </a:solidFill>
                        </a:rPr>
                        <a:t>mmHg</a:t>
                      </a:r>
                      <a:endParaRPr lang="da-DK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>
                          <a:solidFill>
                            <a:schemeClr val="bg1"/>
                          </a:solidFill>
                        </a:rPr>
                        <a:t>5-10 </a:t>
                      </a:r>
                      <a:r>
                        <a:rPr lang="da-DK" sz="2000" dirty="0" err="1" smtClean="0">
                          <a:solidFill>
                            <a:schemeClr val="bg1"/>
                          </a:solidFill>
                        </a:rPr>
                        <a:t>mmHG</a:t>
                      </a:r>
                      <a:endParaRPr lang="da-DK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>
                          <a:solidFill>
                            <a:schemeClr val="bg1"/>
                          </a:solidFill>
                        </a:rPr>
                        <a:t>&gt; 10 </a:t>
                      </a:r>
                      <a:r>
                        <a:rPr lang="da-DK" sz="2000" dirty="0" err="1" smtClean="0">
                          <a:solidFill>
                            <a:schemeClr val="bg1"/>
                          </a:solidFill>
                        </a:rPr>
                        <a:t>mmHg</a:t>
                      </a:r>
                      <a:endParaRPr lang="da-DK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151">
                <a:tc>
                  <a:txBody>
                    <a:bodyPr/>
                    <a:lstStyle/>
                    <a:p>
                      <a:r>
                        <a:rPr lang="da-DK" sz="2000" dirty="0" err="1" smtClean="0">
                          <a:solidFill>
                            <a:schemeClr val="bg1"/>
                          </a:solidFill>
                        </a:rPr>
                        <a:t>Pressure</a:t>
                      </a:r>
                      <a:r>
                        <a:rPr lang="da-DK" sz="2000" baseline="0" dirty="0" smtClean="0">
                          <a:solidFill>
                            <a:schemeClr val="bg1"/>
                          </a:solidFill>
                        </a:rPr>
                        <a:t> ½ time</a:t>
                      </a:r>
                      <a:endParaRPr lang="da-DK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aseline="0" dirty="0" smtClean="0">
                          <a:solidFill>
                            <a:schemeClr val="bg1"/>
                          </a:solidFill>
                        </a:rPr>
                        <a:t>&lt;150 </a:t>
                      </a:r>
                      <a:r>
                        <a:rPr lang="da-DK" sz="2000" baseline="0" dirty="0" err="1" smtClean="0">
                          <a:solidFill>
                            <a:schemeClr val="bg1"/>
                          </a:solidFill>
                        </a:rPr>
                        <a:t>ms</a:t>
                      </a:r>
                      <a:endParaRPr lang="da-DK" sz="20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>
                          <a:solidFill>
                            <a:schemeClr val="bg1"/>
                          </a:solidFill>
                        </a:rPr>
                        <a:t>150 – 220 </a:t>
                      </a:r>
                      <a:r>
                        <a:rPr lang="da-DK" sz="2000" dirty="0" err="1" smtClean="0">
                          <a:solidFill>
                            <a:schemeClr val="bg1"/>
                          </a:solidFill>
                        </a:rPr>
                        <a:t>ms</a:t>
                      </a:r>
                      <a:endParaRPr lang="da-DK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>
                          <a:solidFill>
                            <a:schemeClr val="bg1"/>
                          </a:solidFill>
                        </a:rPr>
                        <a:t>&gt;220 </a:t>
                      </a:r>
                      <a:r>
                        <a:rPr lang="da-DK" sz="2000" dirty="0" err="1" smtClean="0">
                          <a:solidFill>
                            <a:schemeClr val="bg1"/>
                          </a:solidFill>
                        </a:rPr>
                        <a:t>ms</a:t>
                      </a:r>
                      <a:endParaRPr lang="da-DK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11560" y="4437112"/>
            <a:ext cx="8507288" cy="2135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da-D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og LA dilatation + </a:t>
            </a:r>
            <a:r>
              <a:rPr lang="da-DK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pulmonal</a:t>
            </a:r>
            <a:r>
              <a:rPr lang="da-D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a-DK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hypertension</a:t>
            </a:r>
            <a:endParaRPr kumimoji="0" lang="da-D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75213-96D9-4EAC-A5FF-622F1C97812A}" type="slidenum">
              <a:rPr lang="da-DK" smtClean="0"/>
              <a:pPr/>
              <a:t>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Behandling</a:t>
            </a:r>
            <a:endParaRPr lang="da-DK" dirty="0"/>
          </a:p>
        </p:txBody>
      </p:sp>
      <p:sp>
        <p:nvSpPr>
          <p:cNvPr id="61440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5186370" cy="4926035"/>
          </a:xfrm>
        </p:spPr>
        <p:txBody>
          <a:bodyPr>
            <a:norm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Symptomatiske patienter med MVA &lt; 1,5 cm</a:t>
            </a:r>
            <a:r>
              <a:rPr lang="da-DK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 overvejes behandlet</a:t>
            </a:r>
          </a:p>
          <a:p>
            <a:pPr lvl="1"/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Klapsubstitution</a:t>
            </a:r>
          </a:p>
          <a:p>
            <a:pPr lvl="1"/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Ballon </a:t>
            </a:r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valvulotomi</a:t>
            </a:r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9" name="Billede 8" descr="Balloon%20valvuloplas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986526"/>
            <a:ext cx="2714644" cy="429999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75213-96D9-4EAC-A5FF-622F1C97812A}" type="slidenum">
              <a:rPr lang="da-DK" smtClean="0"/>
              <a:pPr/>
              <a:t>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Årsager</a:t>
            </a:r>
            <a:endParaRPr lang="da-DK" dirty="0"/>
          </a:p>
        </p:txBody>
      </p:sp>
      <p:sp>
        <p:nvSpPr>
          <p:cNvPr id="61440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4043362" cy="4526280"/>
          </a:xfrm>
        </p:spPr>
        <p:txBody>
          <a:bodyPr>
            <a:normAutofit fontScale="92500" lnSpcReduction="10000"/>
          </a:bodyPr>
          <a:lstStyle/>
          <a:p>
            <a:r>
              <a:rPr lang="da-DK" err="1" smtClean="0"/>
              <a:t>Febris</a:t>
            </a:r>
            <a:r>
              <a:rPr lang="da-DK" smtClean="0"/>
              <a:t> rheumatica</a:t>
            </a:r>
            <a:endParaRPr lang="da-DK" dirty="0" smtClean="0"/>
          </a:p>
          <a:p>
            <a:pPr lvl="2"/>
            <a:r>
              <a:rPr lang="da-DK" dirty="0" smtClean="0"/>
              <a:t>Fibrose </a:t>
            </a:r>
            <a:r>
              <a:rPr lang="da-DK" smtClean="0"/>
              <a:t>af klapper</a:t>
            </a:r>
          </a:p>
          <a:p>
            <a:pPr lvl="2"/>
            <a:r>
              <a:rPr lang="da-DK" smtClean="0"/>
              <a:t>Fusion </a:t>
            </a:r>
            <a:r>
              <a:rPr lang="da-DK" dirty="0" smtClean="0"/>
              <a:t>af </a:t>
            </a:r>
            <a:r>
              <a:rPr lang="da-DK" dirty="0" err="1" smtClean="0"/>
              <a:t>commisurer</a:t>
            </a:r>
            <a:r>
              <a:rPr lang="da-DK" dirty="0" smtClean="0"/>
              <a:t> </a:t>
            </a:r>
          </a:p>
          <a:p>
            <a:pPr lvl="1"/>
            <a:endParaRPr lang="da-DK" dirty="0" smtClean="0"/>
          </a:p>
          <a:p>
            <a:r>
              <a:rPr lang="da-DK" smtClean="0"/>
              <a:t>Degenerativ </a:t>
            </a:r>
            <a:r>
              <a:rPr lang="da-DK" dirty="0" smtClean="0"/>
              <a:t>sygdom</a:t>
            </a:r>
          </a:p>
          <a:p>
            <a:pPr lvl="2"/>
            <a:r>
              <a:rPr lang="da-DK" dirty="0" smtClean="0"/>
              <a:t>Ringforkalkning strækker sig ind på klapper</a:t>
            </a:r>
          </a:p>
          <a:p>
            <a:pPr lvl="2"/>
            <a:r>
              <a:rPr lang="da-DK" dirty="0" smtClean="0"/>
              <a:t>Giver sjældent betydende MS</a:t>
            </a:r>
          </a:p>
          <a:p>
            <a:pPr lvl="1"/>
            <a:endParaRPr lang="da-DK" dirty="0" smtClean="0"/>
          </a:p>
          <a:p>
            <a:r>
              <a:rPr lang="da-DK" dirty="0" smtClean="0"/>
              <a:t>Erhvervet </a:t>
            </a:r>
          </a:p>
          <a:p>
            <a:pPr lvl="2"/>
            <a:r>
              <a:rPr lang="da-DK" dirty="0" smtClean="0"/>
              <a:t>Slankemidler</a:t>
            </a:r>
          </a:p>
          <a:p>
            <a:pPr lvl="2"/>
            <a:r>
              <a:rPr lang="da-DK" dirty="0" err="1" smtClean="0"/>
              <a:t>Dopamin</a:t>
            </a:r>
            <a:r>
              <a:rPr lang="da-DK" dirty="0" smtClean="0"/>
              <a:t> </a:t>
            </a:r>
            <a:r>
              <a:rPr lang="da-DK" dirty="0" err="1" smtClean="0"/>
              <a:t>agonister</a:t>
            </a:r>
            <a:endParaRPr lang="da-DK" dirty="0" smtClean="0"/>
          </a:p>
          <a:p>
            <a:pPr lvl="2"/>
            <a:r>
              <a:rPr lang="da-DK" dirty="0" err="1" smtClean="0"/>
              <a:t>Carcinoid</a:t>
            </a:r>
            <a:r>
              <a:rPr lang="da-DK" dirty="0" smtClean="0"/>
              <a:t> sygdom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85926"/>
            <a:ext cx="43243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 descr="mitral-valve-calcific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785926"/>
            <a:ext cx="4357718" cy="44100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75213-96D9-4EAC-A5FF-622F1C97812A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4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4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Konsekvens</a:t>
            </a:r>
            <a:endParaRPr lang="da-DK" dirty="0"/>
          </a:p>
        </p:txBody>
      </p:sp>
      <p:pic>
        <p:nvPicPr>
          <p:cNvPr id="5" name="Billede 4" descr="mitral-stenosis.jpg"/>
          <p:cNvPicPr>
            <a:picLocks noChangeAspect="1"/>
          </p:cNvPicPr>
          <p:nvPr/>
        </p:nvPicPr>
        <p:blipFill>
          <a:blip r:embed="rId3" cstate="print"/>
          <a:srcRect l="47872"/>
          <a:stretch>
            <a:fillRect/>
          </a:stretch>
        </p:blipFill>
        <p:spPr>
          <a:xfrm>
            <a:off x="3571868" y="2786058"/>
            <a:ext cx="1633544" cy="2202089"/>
          </a:xfrm>
          <a:prstGeom prst="rect">
            <a:avLst/>
          </a:prstGeom>
        </p:spPr>
      </p:pic>
      <p:pic>
        <p:nvPicPr>
          <p:cNvPr id="7" name="Billede 6" descr="Mitral_stenosis_pressure_tracing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714488"/>
            <a:ext cx="1952393" cy="2071702"/>
          </a:xfrm>
          <a:prstGeom prst="rect">
            <a:avLst/>
          </a:prstGeom>
        </p:spPr>
      </p:pic>
      <p:sp>
        <p:nvSpPr>
          <p:cNvPr id="10" name="Tekstboks 9"/>
          <p:cNvSpPr txBox="1"/>
          <p:nvPr/>
        </p:nvSpPr>
        <p:spPr>
          <a:xfrm>
            <a:off x="5643570" y="392906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LA </a:t>
            </a:r>
            <a:r>
              <a:rPr lang="da-DK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pressure</a:t>
            </a:r>
            <a:r>
              <a:rPr lang="da-DK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da-DK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overload</a:t>
            </a:r>
            <a:endParaRPr lang="da-DK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5143504" y="464344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Pulmonal</a:t>
            </a:r>
            <a:r>
              <a:rPr lang="da-DK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venøs </a:t>
            </a:r>
            <a:r>
              <a:rPr lang="da-DK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hypertension</a:t>
            </a:r>
            <a:endParaRPr lang="da-DK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5715008" y="527424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RV </a:t>
            </a:r>
            <a:r>
              <a:rPr lang="da-DK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pressure</a:t>
            </a:r>
            <a:r>
              <a:rPr lang="da-DK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da-DK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overload</a:t>
            </a:r>
            <a:endParaRPr lang="da-DK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5500694" y="598862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Lavt CO</a:t>
            </a:r>
            <a:endParaRPr lang="da-DK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kstboks 18"/>
          <p:cNvSpPr txBox="1"/>
          <p:nvPr/>
        </p:nvSpPr>
        <p:spPr>
          <a:xfrm>
            <a:off x="428596" y="3031996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Dyspnø</a:t>
            </a:r>
            <a:r>
              <a:rPr lang="da-DK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endParaRPr lang="da-DK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da-DK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Nedsat fysisk formåen</a:t>
            </a:r>
          </a:p>
          <a:p>
            <a:pPr algn="ctr"/>
            <a:endParaRPr lang="da-DK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da-DK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Atrieflimren</a:t>
            </a:r>
          </a:p>
          <a:p>
            <a:pPr algn="ctr"/>
            <a:endParaRPr lang="da-DK" dirty="0" smtClean="0"/>
          </a:p>
        </p:txBody>
      </p:sp>
      <p:sp>
        <p:nvSpPr>
          <p:cNvPr id="20" name="Venstrepil 19"/>
          <p:cNvSpPr/>
          <p:nvPr/>
        </p:nvSpPr>
        <p:spPr>
          <a:xfrm rot="16200000">
            <a:off x="7036611" y="4321976"/>
            <a:ext cx="357190" cy="428628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Venstrepil 20"/>
          <p:cNvSpPr/>
          <p:nvPr/>
        </p:nvSpPr>
        <p:spPr>
          <a:xfrm rot="16200000">
            <a:off x="7036611" y="4964918"/>
            <a:ext cx="357190" cy="428628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Venstrepil 21"/>
          <p:cNvSpPr/>
          <p:nvPr/>
        </p:nvSpPr>
        <p:spPr>
          <a:xfrm rot="16200000">
            <a:off x="7036611" y="5607860"/>
            <a:ext cx="357190" cy="428628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75213-96D9-4EAC-A5FF-622F1C97812A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9" grpId="0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TTE / TEE vurdering</a:t>
            </a:r>
            <a:endParaRPr lang="da-DK" dirty="0"/>
          </a:p>
        </p:txBody>
      </p:sp>
      <p:sp>
        <p:nvSpPr>
          <p:cNvPr id="61440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8229600" cy="3354399"/>
          </a:xfrm>
        </p:spPr>
        <p:txBody>
          <a:bodyPr>
            <a:norm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Morfologi</a:t>
            </a:r>
          </a:p>
          <a:p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Beregning af klapareal</a:t>
            </a:r>
          </a:p>
          <a:p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Graduering</a:t>
            </a:r>
          </a:p>
          <a:p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Samtidig MI</a:t>
            </a:r>
          </a:p>
          <a:p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75213-96D9-4EAC-A5FF-622F1C97812A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Morfologi</a:t>
            </a:r>
            <a:endParaRPr lang="da-D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692696"/>
            <a:ext cx="1071570" cy="99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kstboks 6"/>
          <p:cNvSpPr txBox="1"/>
          <p:nvPr/>
        </p:nvSpPr>
        <p:spPr>
          <a:xfrm>
            <a:off x="755576" y="184482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2">
                    <a:lumMod val="90000"/>
                  </a:schemeClr>
                </a:solidFill>
              </a:rPr>
              <a:t>Karakteristisk ses </a:t>
            </a:r>
            <a:r>
              <a:rPr lang="da-DK" dirty="0" err="1" smtClean="0">
                <a:solidFill>
                  <a:schemeClr val="bg2">
                    <a:lumMod val="90000"/>
                  </a:schemeClr>
                </a:solidFill>
              </a:rPr>
              <a:t>doming</a:t>
            </a:r>
            <a:r>
              <a:rPr lang="da-DK" dirty="0" smtClean="0">
                <a:solidFill>
                  <a:schemeClr val="bg2">
                    <a:lumMod val="90000"/>
                  </a:schemeClr>
                </a:solidFill>
              </a:rPr>
              <a:t> af forreste flig (hockey </a:t>
            </a:r>
            <a:r>
              <a:rPr lang="da-DK" dirty="0" err="1" smtClean="0">
                <a:solidFill>
                  <a:schemeClr val="bg2">
                    <a:lumMod val="90000"/>
                  </a:schemeClr>
                </a:solidFill>
              </a:rPr>
              <a:t>stick</a:t>
            </a:r>
            <a:r>
              <a:rPr lang="da-DK" dirty="0" smtClean="0">
                <a:solidFill>
                  <a:schemeClr val="bg2">
                    <a:lumMod val="90000"/>
                  </a:schemeClr>
                </a:solidFill>
              </a:rPr>
              <a:t>) med restriktive bevægelser, nedsat A-P diameter, svært forstørret atrium, ofte normal LV dimension og funktion</a:t>
            </a:r>
            <a:endParaRPr lang="da-DK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ms ball pre 2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076056" y="1700807"/>
            <a:ext cx="3456384" cy="3022529"/>
          </a:xfrm>
          <a:prstGeom prst="rect">
            <a:avLst/>
          </a:prstGeom>
        </p:spPr>
      </p:pic>
      <p:pic>
        <p:nvPicPr>
          <p:cNvPr id="9" name="ms ball pre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71600" y="3284984"/>
            <a:ext cx="3600400" cy="314846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75213-96D9-4EAC-A5FF-622F1C97812A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Morfologi</a:t>
            </a:r>
            <a:endParaRPr lang="da-DK" dirty="0"/>
          </a:p>
        </p:txBody>
      </p:sp>
      <p:pic>
        <p:nvPicPr>
          <p:cNvPr id="5" name="Billede 4" descr="mitral-valve-calcification.jpg"/>
          <p:cNvPicPr>
            <a:picLocks noChangeAspect="1"/>
          </p:cNvPicPr>
          <p:nvPr/>
        </p:nvPicPr>
        <p:blipFill>
          <a:blip r:embed="rId4" cstate="print"/>
          <a:srcRect t="4492" b="12415"/>
          <a:stretch>
            <a:fillRect/>
          </a:stretch>
        </p:blipFill>
        <p:spPr>
          <a:xfrm>
            <a:off x="571472" y="1643050"/>
            <a:ext cx="2214578" cy="18622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ms 2d tee2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203848" y="2564904"/>
            <a:ext cx="4723343" cy="335927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75213-96D9-4EAC-A5FF-622F1C97812A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808038"/>
          </a:xfrm>
        </p:spPr>
        <p:txBody>
          <a:bodyPr>
            <a:normAutofit/>
          </a:bodyPr>
          <a:lstStyle/>
          <a:p>
            <a:r>
              <a:rPr lang="da-DK" dirty="0" err="1" smtClean="0"/>
              <a:t>Doppler</a:t>
            </a:r>
            <a:endParaRPr lang="da-DK" dirty="0"/>
          </a:p>
        </p:txBody>
      </p:sp>
      <p:sp>
        <p:nvSpPr>
          <p:cNvPr id="614406" name="Rectangle 6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4643470" cy="1854201"/>
          </a:xfrm>
        </p:spPr>
        <p:txBody>
          <a:bodyPr>
            <a:norm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Vurdering af MS</a:t>
            </a:r>
          </a:p>
          <a:p>
            <a:pPr lvl="1"/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Hæmodynamik</a:t>
            </a:r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4499992" y="1340768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da-DK" sz="5400" b="1" dirty="0" smtClean="0">
                <a:latin typeface="Rockwell" pitchFamily="18" charset="0"/>
              </a:rPr>
              <a:t>P = 4 * V</a:t>
            </a:r>
            <a:r>
              <a:rPr lang="da-DK" sz="5400" b="1" baseline="30000" dirty="0" smtClean="0">
                <a:latin typeface="Rockwell" pitchFamily="18" charset="0"/>
              </a:rPr>
              <a:t>2</a:t>
            </a:r>
            <a:endParaRPr lang="da-DK" sz="5400" b="1" dirty="0">
              <a:latin typeface="Rockwell" pitchFamily="18" charset="0"/>
            </a:endParaRPr>
          </a:p>
        </p:txBody>
      </p:sp>
      <p:sp>
        <p:nvSpPr>
          <p:cNvPr id="8" name="Kombinationstegning 7"/>
          <p:cNvSpPr/>
          <p:nvPr/>
        </p:nvSpPr>
        <p:spPr>
          <a:xfrm>
            <a:off x="4142802" y="2698875"/>
            <a:ext cx="3618739" cy="3455158"/>
          </a:xfrm>
          <a:custGeom>
            <a:avLst/>
            <a:gdLst>
              <a:gd name="connsiteX0" fmla="*/ 0 w 1344305"/>
              <a:gd name="connsiteY0" fmla="*/ 2481618 h 3455158"/>
              <a:gd name="connsiteX1" fmla="*/ 75063 w 1344305"/>
              <a:gd name="connsiteY1" fmla="*/ 318448 h 3455158"/>
              <a:gd name="connsiteX2" fmla="*/ 129654 w 1344305"/>
              <a:gd name="connsiteY2" fmla="*/ 570932 h 3455158"/>
              <a:gd name="connsiteX3" fmla="*/ 177421 w 1344305"/>
              <a:gd name="connsiteY3" fmla="*/ 373039 h 3455158"/>
              <a:gd name="connsiteX4" fmla="*/ 259308 w 1344305"/>
              <a:gd name="connsiteY4" fmla="*/ 407159 h 3455158"/>
              <a:gd name="connsiteX5" fmla="*/ 307075 w 1344305"/>
              <a:gd name="connsiteY5" fmla="*/ 741529 h 3455158"/>
              <a:gd name="connsiteX6" fmla="*/ 348018 w 1344305"/>
              <a:gd name="connsiteY6" fmla="*/ 1812878 h 3455158"/>
              <a:gd name="connsiteX7" fmla="*/ 361666 w 1344305"/>
              <a:gd name="connsiteY7" fmla="*/ 2454323 h 3455158"/>
              <a:gd name="connsiteX8" fmla="*/ 416257 w 1344305"/>
              <a:gd name="connsiteY8" fmla="*/ 3095768 h 3455158"/>
              <a:gd name="connsiteX9" fmla="*/ 470848 w 1344305"/>
              <a:gd name="connsiteY9" fmla="*/ 3409666 h 3455158"/>
              <a:gd name="connsiteX10" fmla="*/ 498144 w 1344305"/>
              <a:gd name="connsiteY10" fmla="*/ 3368723 h 3455158"/>
              <a:gd name="connsiteX11" fmla="*/ 532263 w 1344305"/>
              <a:gd name="connsiteY11" fmla="*/ 3232245 h 3455158"/>
              <a:gd name="connsiteX12" fmla="*/ 600502 w 1344305"/>
              <a:gd name="connsiteY12" fmla="*/ 3245893 h 3455158"/>
              <a:gd name="connsiteX13" fmla="*/ 627797 w 1344305"/>
              <a:gd name="connsiteY13" fmla="*/ 3061648 h 3455158"/>
              <a:gd name="connsiteX14" fmla="*/ 675565 w 1344305"/>
              <a:gd name="connsiteY14" fmla="*/ 2454323 h 3455158"/>
              <a:gd name="connsiteX15" fmla="*/ 716508 w 1344305"/>
              <a:gd name="connsiteY15" fmla="*/ 789296 h 3455158"/>
              <a:gd name="connsiteX16" fmla="*/ 730156 w 1344305"/>
              <a:gd name="connsiteY16" fmla="*/ 304800 h 3455158"/>
              <a:gd name="connsiteX17" fmla="*/ 771099 w 1344305"/>
              <a:gd name="connsiteY17" fmla="*/ 482221 h 3455158"/>
              <a:gd name="connsiteX18" fmla="*/ 791570 w 1344305"/>
              <a:gd name="connsiteY18" fmla="*/ 652818 h 3455158"/>
              <a:gd name="connsiteX19" fmla="*/ 846162 w 1344305"/>
              <a:gd name="connsiteY19" fmla="*/ 475397 h 3455158"/>
              <a:gd name="connsiteX20" fmla="*/ 893929 w 1344305"/>
              <a:gd name="connsiteY20" fmla="*/ 441278 h 3455158"/>
              <a:gd name="connsiteX21" fmla="*/ 955344 w 1344305"/>
              <a:gd name="connsiteY21" fmla="*/ 611875 h 3455158"/>
              <a:gd name="connsiteX22" fmla="*/ 996287 w 1344305"/>
              <a:gd name="connsiteY22" fmla="*/ 1301087 h 3455158"/>
              <a:gd name="connsiteX23" fmla="*/ 1009935 w 1344305"/>
              <a:gd name="connsiteY23" fmla="*/ 1956180 h 3455158"/>
              <a:gd name="connsiteX24" fmla="*/ 1023582 w 1344305"/>
              <a:gd name="connsiteY24" fmla="*/ 2583977 h 3455158"/>
              <a:gd name="connsiteX25" fmla="*/ 1064526 w 1344305"/>
              <a:gd name="connsiteY25" fmla="*/ 3068472 h 3455158"/>
              <a:gd name="connsiteX26" fmla="*/ 1112293 w 1344305"/>
              <a:gd name="connsiteY26" fmla="*/ 3423314 h 3455158"/>
              <a:gd name="connsiteX27" fmla="*/ 1160060 w 1344305"/>
              <a:gd name="connsiteY27" fmla="*/ 3225421 h 3455158"/>
              <a:gd name="connsiteX28" fmla="*/ 1194179 w 1344305"/>
              <a:gd name="connsiteY28" fmla="*/ 3198126 h 3455158"/>
              <a:gd name="connsiteX29" fmla="*/ 1276066 w 1344305"/>
              <a:gd name="connsiteY29" fmla="*/ 3136711 h 3455158"/>
              <a:gd name="connsiteX30" fmla="*/ 1323833 w 1344305"/>
              <a:gd name="connsiteY30" fmla="*/ 2754574 h 3455158"/>
              <a:gd name="connsiteX31" fmla="*/ 1344305 w 1344305"/>
              <a:gd name="connsiteY31" fmla="*/ 2242782 h 345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44305" h="3455158">
                <a:moveTo>
                  <a:pt x="0" y="2481618"/>
                </a:moveTo>
                <a:cubicBezTo>
                  <a:pt x="26727" y="1559257"/>
                  <a:pt x="53454" y="636896"/>
                  <a:pt x="75063" y="318448"/>
                </a:cubicBezTo>
                <a:cubicBezTo>
                  <a:pt x="96672" y="0"/>
                  <a:pt x="112594" y="561834"/>
                  <a:pt x="129654" y="570932"/>
                </a:cubicBezTo>
                <a:cubicBezTo>
                  <a:pt x="146714" y="580030"/>
                  <a:pt x="155812" y="400334"/>
                  <a:pt x="177421" y="373039"/>
                </a:cubicBezTo>
                <a:cubicBezTo>
                  <a:pt x="199030" y="345744"/>
                  <a:pt x="237699" y="345744"/>
                  <a:pt x="259308" y="407159"/>
                </a:cubicBezTo>
                <a:cubicBezTo>
                  <a:pt x="280917" y="468574"/>
                  <a:pt x="292290" y="507243"/>
                  <a:pt x="307075" y="741529"/>
                </a:cubicBezTo>
                <a:cubicBezTo>
                  <a:pt x="321860" y="975815"/>
                  <a:pt x="338920" y="1527412"/>
                  <a:pt x="348018" y="1812878"/>
                </a:cubicBezTo>
                <a:cubicBezTo>
                  <a:pt x="357116" y="2098344"/>
                  <a:pt x="350293" y="2240508"/>
                  <a:pt x="361666" y="2454323"/>
                </a:cubicBezTo>
                <a:cubicBezTo>
                  <a:pt x="373039" y="2668138"/>
                  <a:pt x="398060" y="2936544"/>
                  <a:pt x="416257" y="3095768"/>
                </a:cubicBezTo>
                <a:cubicBezTo>
                  <a:pt x="434454" y="3254992"/>
                  <a:pt x="457200" y="3364174"/>
                  <a:pt x="470848" y="3409666"/>
                </a:cubicBezTo>
                <a:cubicBezTo>
                  <a:pt x="484496" y="3455158"/>
                  <a:pt x="487908" y="3398293"/>
                  <a:pt x="498144" y="3368723"/>
                </a:cubicBezTo>
                <a:cubicBezTo>
                  <a:pt x="508380" y="3339153"/>
                  <a:pt x="515203" y="3252717"/>
                  <a:pt x="532263" y="3232245"/>
                </a:cubicBezTo>
                <a:cubicBezTo>
                  <a:pt x="549323" y="3211773"/>
                  <a:pt x="584580" y="3274326"/>
                  <a:pt x="600502" y="3245893"/>
                </a:cubicBezTo>
                <a:cubicBezTo>
                  <a:pt x="616424" y="3217460"/>
                  <a:pt x="615287" y="3193576"/>
                  <a:pt x="627797" y="3061648"/>
                </a:cubicBezTo>
                <a:cubicBezTo>
                  <a:pt x="640307" y="2929720"/>
                  <a:pt x="660780" y="2833048"/>
                  <a:pt x="675565" y="2454323"/>
                </a:cubicBezTo>
                <a:cubicBezTo>
                  <a:pt x="690350" y="2075598"/>
                  <a:pt x="707410" y="1147550"/>
                  <a:pt x="716508" y="789296"/>
                </a:cubicBezTo>
                <a:cubicBezTo>
                  <a:pt x="725606" y="431042"/>
                  <a:pt x="721058" y="355979"/>
                  <a:pt x="730156" y="304800"/>
                </a:cubicBezTo>
                <a:cubicBezTo>
                  <a:pt x="739254" y="253621"/>
                  <a:pt x="760863" y="424218"/>
                  <a:pt x="771099" y="482221"/>
                </a:cubicBezTo>
                <a:cubicBezTo>
                  <a:pt x="781335" y="540224"/>
                  <a:pt x="779060" y="653955"/>
                  <a:pt x="791570" y="652818"/>
                </a:cubicBezTo>
                <a:cubicBezTo>
                  <a:pt x="804080" y="651681"/>
                  <a:pt x="829102" y="510654"/>
                  <a:pt x="846162" y="475397"/>
                </a:cubicBezTo>
                <a:cubicBezTo>
                  <a:pt x="863222" y="440140"/>
                  <a:pt x="875732" y="418532"/>
                  <a:pt x="893929" y="441278"/>
                </a:cubicBezTo>
                <a:cubicBezTo>
                  <a:pt x="912126" y="464024"/>
                  <a:pt x="938284" y="468573"/>
                  <a:pt x="955344" y="611875"/>
                </a:cubicBezTo>
                <a:cubicBezTo>
                  <a:pt x="972404" y="755177"/>
                  <a:pt x="987189" y="1077036"/>
                  <a:pt x="996287" y="1301087"/>
                </a:cubicBezTo>
                <a:cubicBezTo>
                  <a:pt x="1005385" y="1525138"/>
                  <a:pt x="1005386" y="1742365"/>
                  <a:pt x="1009935" y="1956180"/>
                </a:cubicBezTo>
                <a:cubicBezTo>
                  <a:pt x="1014484" y="2169995"/>
                  <a:pt x="1014484" y="2398595"/>
                  <a:pt x="1023582" y="2583977"/>
                </a:cubicBezTo>
                <a:cubicBezTo>
                  <a:pt x="1032680" y="2769359"/>
                  <a:pt x="1049741" y="2928583"/>
                  <a:pt x="1064526" y="3068472"/>
                </a:cubicBezTo>
                <a:cubicBezTo>
                  <a:pt x="1079311" y="3208362"/>
                  <a:pt x="1096371" y="3397156"/>
                  <a:pt x="1112293" y="3423314"/>
                </a:cubicBezTo>
                <a:cubicBezTo>
                  <a:pt x="1128215" y="3449472"/>
                  <a:pt x="1146412" y="3262952"/>
                  <a:pt x="1160060" y="3225421"/>
                </a:cubicBezTo>
                <a:cubicBezTo>
                  <a:pt x="1173708" y="3187890"/>
                  <a:pt x="1174845" y="3212911"/>
                  <a:pt x="1194179" y="3198126"/>
                </a:cubicBezTo>
                <a:cubicBezTo>
                  <a:pt x="1213513" y="3183341"/>
                  <a:pt x="1254457" y="3210636"/>
                  <a:pt x="1276066" y="3136711"/>
                </a:cubicBezTo>
                <a:cubicBezTo>
                  <a:pt x="1297675" y="3062786"/>
                  <a:pt x="1312460" y="2903562"/>
                  <a:pt x="1323833" y="2754574"/>
                </a:cubicBezTo>
                <a:cubicBezTo>
                  <a:pt x="1335206" y="2605586"/>
                  <a:pt x="1339755" y="2424184"/>
                  <a:pt x="1344305" y="2242782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Kombinationstegning 10"/>
          <p:cNvSpPr/>
          <p:nvPr/>
        </p:nvSpPr>
        <p:spPr>
          <a:xfrm>
            <a:off x="4079885" y="4739215"/>
            <a:ext cx="3875907" cy="832514"/>
          </a:xfrm>
          <a:custGeom>
            <a:avLst/>
            <a:gdLst>
              <a:gd name="connsiteX0" fmla="*/ 0 w 1439839"/>
              <a:gd name="connsiteY0" fmla="*/ 441278 h 832514"/>
              <a:gd name="connsiteX1" fmla="*/ 47767 w 1439839"/>
              <a:gd name="connsiteY1" fmla="*/ 468574 h 832514"/>
              <a:gd name="connsiteX2" fmla="*/ 88711 w 1439839"/>
              <a:gd name="connsiteY2" fmla="*/ 352568 h 832514"/>
              <a:gd name="connsiteX3" fmla="*/ 116006 w 1439839"/>
              <a:gd name="connsiteY3" fmla="*/ 352568 h 832514"/>
              <a:gd name="connsiteX4" fmla="*/ 177421 w 1439839"/>
              <a:gd name="connsiteY4" fmla="*/ 659642 h 832514"/>
              <a:gd name="connsiteX5" fmla="*/ 211541 w 1439839"/>
              <a:gd name="connsiteY5" fmla="*/ 748353 h 832514"/>
              <a:gd name="connsiteX6" fmla="*/ 266132 w 1439839"/>
              <a:gd name="connsiteY6" fmla="*/ 721057 h 832514"/>
              <a:gd name="connsiteX7" fmla="*/ 341194 w 1439839"/>
              <a:gd name="connsiteY7" fmla="*/ 338920 h 832514"/>
              <a:gd name="connsiteX8" fmla="*/ 409433 w 1439839"/>
              <a:gd name="connsiteY8" fmla="*/ 38669 h 832514"/>
              <a:gd name="connsiteX9" fmla="*/ 450376 w 1439839"/>
              <a:gd name="connsiteY9" fmla="*/ 106908 h 832514"/>
              <a:gd name="connsiteX10" fmla="*/ 491320 w 1439839"/>
              <a:gd name="connsiteY10" fmla="*/ 379863 h 832514"/>
              <a:gd name="connsiteX11" fmla="*/ 518615 w 1439839"/>
              <a:gd name="connsiteY11" fmla="*/ 502693 h 832514"/>
              <a:gd name="connsiteX12" fmla="*/ 573206 w 1439839"/>
              <a:gd name="connsiteY12" fmla="*/ 536813 h 832514"/>
              <a:gd name="connsiteX13" fmla="*/ 655093 w 1439839"/>
              <a:gd name="connsiteY13" fmla="*/ 495869 h 832514"/>
              <a:gd name="connsiteX14" fmla="*/ 682388 w 1439839"/>
              <a:gd name="connsiteY14" fmla="*/ 502693 h 832514"/>
              <a:gd name="connsiteX15" fmla="*/ 764275 w 1439839"/>
              <a:gd name="connsiteY15" fmla="*/ 359392 h 832514"/>
              <a:gd name="connsiteX16" fmla="*/ 852985 w 1439839"/>
              <a:gd name="connsiteY16" fmla="*/ 666466 h 832514"/>
              <a:gd name="connsiteX17" fmla="*/ 893929 w 1439839"/>
              <a:gd name="connsiteY17" fmla="*/ 748353 h 832514"/>
              <a:gd name="connsiteX18" fmla="*/ 1009935 w 1439839"/>
              <a:gd name="connsiteY18" fmla="*/ 161499 h 832514"/>
              <a:gd name="connsiteX19" fmla="*/ 1071349 w 1439839"/>
              <a:gd name="connsiteY19" fmla="*/ 11374 h 832514"/>
              <a:gd name="connsiteX20" fmla="*/ 1146412 w 1439839"/>
              <a:gd name="connsiteY20" fmla="*/ 222914 h 832514"/>
              <a:gd name="connsiteX21" fmla="*/ 1173708 w 1439839"/>
              <a:gd name="connsiteY21" fmla="*/ 379863 h 832514"/>
              <a:gd name="connsiteX22" fmla="*/ 1221475 w 1439839"/>
              <a:gd name="connsiteY22" fmla="*/ 441278 h 832514"/>
              <a:gd name="connsiteX23" fmla="*/ 1357952 w 1439839"/>
              <a:gd name="connsiteY23" fmla="*/ 379863 h 832514"/>
              <a:gd name="connsiteX24" fmla="*/ 1439839 w 1439839"/>
              <a:gd name="connsiteY24" fmla="*/ 216090 h 8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39839" h="832514">
                <a:moveTo>
                  <a:pt x="0" y="441278"/>
                </a:moveTo>
                <a:cubicBezTo>
                  <a:pt x="16491" y="462318"/>
                  <a:pt x="32982" y="483359"/>
                  <a:pt x="47767" y="468574"/>
                </a:cubicBezTo>
                <a:cubicBezTo>
                  <a:pt x="62552" y="453789"/>
                  <a:pt x="77338" y="371902"/>
                  <a:pt x="88711" y="352568"/>
                </a:cubicBezTo>
                <a:cubicBezTo>
                  <a:pt x="100084" y="333234"/>
                  <a:pt x="101221" y="301389"/>
                  <a:pt x="116006" y="352568"/>
                </a:cubicBezTo>
                <a:cubicBezTo>
                  <a:pt x="130791" y="403747"/>
                  <a:pt x="161498" y="593678"/>
                  <a:pt x="177421" y="659642"/>
                </a:cubicBezTo>
                <a:cubicBezTo>
                  <a:pt x="193344" y="725606"/>
                  <a:pt x="196756" y="738117"/>
                  <a:pt x="211541" y="748353"/>
                </a:cubicBezTo>
                <a:cubicBezTo>
                  <a:pt x="226326" y="758589"/>
                  <a:pt x="244523" y="789296"/>
                  <a:pt x="266132" y="721057"/>
                </a:cubicBezTo>
                <a:cubicBezTo>
                  <a:pt x="287741" y="652818"/>
                  <a:pt x="317311" y="452651"/>
                  <a:pt x="341194" y="338920"/>
                </a:cubicBezTo>
                <a:cubicBezTo>
                  <a:pt x="365078" y="225189"/>
                  <a:pt x="391236" y="77338"/>
                  <a:pt x="409433" y="38669"/>
                </a:cubicBezTo>
                <a:cubicBezTo>
                  <a:pt x="427630" y="0"/>
                  <a:pt x="436728" y="50042"/>
                  <a:pt x="450376" y="106908"/>
                </a:cubicBezTo>
                <a:cubicBezTo>
                  <a:pt x="464024" y="163774"/>
                  <a:pt x="479947" y="313899"/>
                  <a:pt x="491320" y="379863"/>
                </a:cubicBezTo>
                <a:cubicBezTo>
                  <a:pt x="502693" y="445827"/>
                  <a:pt x="504967" y="476535"/>
                  <a:pt x="518615" y="502693"/>
                </a:cubicBezTo>
                <a:cubicBezTo>
                  <a:pt x="532263" y="528851"/>
                  <a:pt x="550460" y="537950"/>
                  <a:pt x="573206" y="536813"/>
                </a:cubicBezTo>
                <a:cubicBezTo>
                  <a:pt x="595952" y="535676"/>
                  <a:pt x="636896" y="501556"/>
                  <a:pt x="655093" y="495869"/>
                </a:cubicBezTo>
                <a:cubicBezTo>
                  <a:pt x="673290" y="490182"/>
                  <a:pt x="664191" y="525439"/>
                  <a:pt x="682388" y="502693"/>
                </a:cubicBezTo>
                <a:cubicBezTo>
                  <a:pt x="700585" y="479947"/>
                  <a:pt x="735842" y="332097"/>
                  <a:pt x="764275" y="359392"/>
                </a:cubicBezTo>
                <a:cubicBezTo>
                  <a:pt x="792708" y="386688"/>
                  <a:pt x="831376" y="601639"/>
                  <a:pt x="852985" y="666466"/>
                </a:cubicBezTo>
                <a:cubicBezTo>
                  <a:pt x="874594" y="731293"/>
                  <a:pt x="867771" y="832514"/>
                  <a:pt x="893929" y="748353"/>
                </a:cubicBezTo>
                <a:cubicBezTo>
                  <a:pt x="920087" y="664192"/>
                  <a:pt x="980365" y="284329"/>
                  <a:pt x="1009935" y="161499"/>
                </a:cubicBezTo>
                <a:cubicBezTo>
                  <a:pt x="1039505" y="38669"/>
                  <a:pt x="1048603" y="1138"/>
                  <a:pt x="1071349" y="11374"/>
                </a:cubicBezTo>
                <a:cubicBezTo>
                  <a:pt x="1094095" y="21610"/>
                  <a:pt x="1129352" y="161499"/>
                  <a:pt x="1146412" y="222914"/>
                </a:cubicBezTo>
                <a:cubicBezTo>
                  <a:pt x="1163472" y="284329"/>
                  <a:pt x="1161198" y="343469"/>
                  <a:pt x="1173708" y="379863"/>
                </a:cubicBezTo>
                <a:cubicBezTo>
                  <a:pt x="1186219" y="416257"/>
                  <a:pt x="1190768" y="441278"/>
                  <a:pt x="1221475" y="441278"/>
                </a:cubicBezTo>
                <a:cubicBezTo>
                  <a:pt x="1252182" y="441278"/>
                  <a:pt x="1321558" y="417394"/>
                  <a:pt x="1357952" y="379863"/>
                </a:cubicBezTo>
                <a:cubicBezTo>
                  <a:pt x="1394346" y="342332"/>
                  <a:pt x="1417092" y="279211"/>
                  <a:pt x="1439839" y="216090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Kombinationstegning 11"/>
          <p:cNvSpPr/>
          <p:nvPr/>
        </p:nvSpPr>
        <p:spPr>
          <a:xfrm>
            <a:off x="4214240" y="2192771"/>
            <a:ext cx="3839168" cy="643719"/>
          </a:xfrm>
          <a:custGeom>
            <a:avLst/>
            <a:gdLst>
              <a:gd name="connsiteX0" fmla="*/ 0 w 1426191"/>
              <a:gd name="connsiteY0" fmla="*/ 428767 h 643719"/>
              <a:gd name="connsiteX1" fmla="*/ 136478 w 1426191"/>
              <a:gd name="connsiteY1" fmla="*/ 415119 h 643719"/>
              <a:gd name="connsiteX2" fmla="*/ 211541 w 1426191"/>
              <a:gd name="connsiteY2" fmla="*/ 367352 h 643719"/>
              <a:gd name="connsiteX3" fmla="*/ 307075 w 1426191"/>
              <a:gd name="connsiteY3" fmla="*/ 421943 h 643719"/>
              <a:gd name="connsiteX4" fmla="*/ 409433 w 1426191"/>
              <a:gd name="connsiteY4" fmla="*/ 387824 h 643719"/>
              <a:gd name="connsiteX5" fmla="*/ 450376 w 1426191"/>
              <a:gd name="connsiteY5" fmla="*/ 326409 h 643719"/>
              <a:gd name="connsiteX6" fmla="*/ 518615 w 1426191"/>
              <a:gd name="connsiteY6" fmla="*/ 408295 h 643719"/>
              <a:gd name="connsiteX7" fmla="*/ 545911 w 1426191"/>
              <a:gd name="connsiteY7" fmla="*/ 421943 h 643719"/>
              <a:gd name="connsiteX8" fmla="*/ 573206 w 1426191"/>
              <a:gd name="connsiteY8" fmla="*/ 26158 h 643719"/>
              <a:gd name="connsiteX9" fmla="*/ 620973 w 1426191"/>
              <a:gd name="connsiteY9" fmla="*/ 578892 h 643719"/>
              <a:gd name="connsiteX10" fmla="*/ 655093 w 1426191"/>
              <a:gd name="connsiteY10" fmla="*/ 415119 h 643719"/>
              <a:gd name="connsiteX11" fmla="*/ 764275 w 1426191"/>
              <a:gd name="connsiteY11" fmla="*/ 408295 h 643719"/>
              <a:gd name="connsiteX12" fmla="*/ 846161 w 1426191"/>
              <a:gd name="connsiteY12" fmla="*/ 353704 h 643719"/>
              <a:gd name="connsiteX13" fmla="*/ 880281 w 1426191"/>
              <a:gd name="connsiteY13" fmla="*/ 367352 h 643719"/>
              <a:gd name="connsiteX14" fmla="*/ 968991 w 1426191"/>
              <a:gd name="connsiteY14" fmla="*/ 421943 h 643719"/>
              <a:gd name="connsiteX15" fmla="*/ 1050878 w 1426191"/>
              <a:gd name="connsiteY15" fmla="*/ 401472 h 643719"/>
              <a:gd name="connsiteX16" fmla="*/ 1098645 w 1426191"/>
              <a:gd name="connsiteY16" fmla="*/ 340057 h 643719"/>
              <a:gd name="connsiteX17" fmla="*/ 1105469 w 1426191"/>
              <a:gd name="connsiteY17" fmla="*/ 333233 h 643719"/>
              <a:gd name="connsiteX18" fmla="*/ 1153236 w 1426191"/>
              <a:gd name="connsiteY18" fmla="*/ 394648 h 643719"/>
              <a:gd name="connsiteX19" fmla="*/ 1214651 w 1426191"/>
              <a:gd name="connsiteY19" fmla="*/ 408295 h 643719"/>
              <a:gd name="connsiteX20" fmla="*/ 1248770 w 1426191"/>
              <a:gd name="connsiteY20" fmla="*/ 39806 h 643719"/>
              <a:gd name="connsiteX21" fmla="*/ 1276066 w 1426191"/>
              <a:gd name="connsiteY21" fmla="*/ 551597 h 643719"/>
              <a:gd name="connsiteX22" fmla="*/ 1310185 w 1426191"/>
              <a:gd name="connsiteY22" fmla="*/ 408295 h 643719"/>
              <a:gd name="connsiteX23" fmla="*/ 1426191 w 1426191"/>
              <a:gd name="connsiteY23" fmla="*/ 394648 h 64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6191" h="643719">
                <a:moveTo>
                  <a:pt x="0" y="428767"/>
                </a:moveTo>
                <a:cubicBezTo>
                  <a:pt x="50610" y="427061"/>
                  <a:pt x="101221" y="425355"/>
                  <a:pt x="136478" y="415119"/>
                </a:cubicBezTo>
                <a:cubicBezTo>
                  <a:pt x="171735" y="404883"/>
                  <a:pt x="183108" y="366215"/>
                  <a:pt x="211541" y="367352"/>
                </a:cubicBezTo>
                <a:cubicBezTo>
                  <a:pt x="239974" y="368489"/>
                  <a:pt x="274093" y="418531"/>
                  <a:pt x="307075" y="421943"/>
                </a:cubicBezTo>
                <a:cubicBezTo>
                  <a:pt x="340057" y="425355"/>
                  <a:pt x="385550" y="403746"/>
                  <a:pt x="409433" y="387824"/>
                </a:cubicBezTo>
                <a:cubicBezTo>
                  <a:pt x="433317" y="371902"/>
                  <a:pt x="432179" y="322997"/>
                  <a:pt x="450376" y="326409"/>
                </a:cubicBezTo>
                <a:cubicBezTo>
                  <a:pt x="468573" y="329821"/>
                  <a:pt x="502693" y="392373"/>
                  <a:pt x="518615" y="408295"/>
                </a:cubicBezTo>
                <a:cubicBezTo>
                  <a:pt x="534538" y="424217"/>
                  <a:pt x="536813" y="485632"/>
                  <a:pt x="545911" y="421943"/>
                </a:cubicBezTo>
                <a:cubicBezTo>
                  <a:pt x="555009" y="358254"/>
                  <a:pt x="560696" y="0"/>
                  <a:pt x="573206" y="26158"/>
                </a:cubicBezTo>
                <a:cubicBezTo>
                  <a:pt x="585716" y="52316"/>
                  <a:pt x="607325" y="514065"/>
                  <a:pt x="620973" y="578892"/>
                </a:cubicBezTo>
                <a:cubicBezTo>
                  <a:pt x="634621" y="643719"/>
                  <a:pt x="631209" y="443552"/>
                  <a:pt x="655093" y="415119"/>
                </a:cubicBezTo>
                <a:cubicBezTo>
                  <a:pt x="678977" y="386686"/>
                  <a:pt x="732430" y="418531"/>
                  <a:pt x="764275" y="408295"/>
                </a:cubicBezTo>
                <a:cubicBezTo>
                  <a:pt x="796120" y="398059"/>
                  <a:pt x="826827" y="360528"/>
                  <a:pt x="846161" y="353704"/>
                </a:cubicBezTo>
                <a:cubicBezTo>
                  <a:pt x="865495" y="346880"/>
                  <a:pt x="859809" y="355979"/>
                  <a:pt x="880281" y="367352"/>
                </a:cubicBezTo>
                <a:cubicBezTo>
                  <a:pt x="900753" y="378725"/>
                  <a:pt x="940558" y="416256"/>
                  <a:pt x="968991" y="421943"/>
                </a:cubicBezTo>
                <a:cubicBezTo>
                  <a:pt x="997424" y="427630"/>
                  <a:pt x="1029269" y="415120"/>
                  <a:pt x="1050878" y="401472"/>
                </a:cubicBezTo>
                <a:cubicBezTo>
                  <a:pt x="1072487" y="387824"/>
                  <a:pt x="1089547" y="351430"/>
                  <a:pt x="1098645" y="340057"/>
                </a:cubicBezTo>
                <a:cubicBezTo>
                  <a:pt x="1107744" y="328684"/>
                  <a:pt x="1096371" y="324135"/>
                  <a:pt x="1105469" y="333233"/>
                </a:cubicBezTo>
                <a:cubicBezTo>
                  <a:pt x="1114567" y="342331"/>
                  <a:pt x="1135039" y="382138"/>
                  <a:pt x="1153236" y="394648"/>
                </a:cubicBezTo>
                <a:cubicBezTo>
                  <a:pt x="1171433" y="407158"/>
                  <a:pt x="1198729" y="467435"/>
                  <a:pt x="1214651" y="408295"/>
                </a:cubicBezTo>
                <a:cubicBezTo>
                  <a:pt x="1230573" y="349155"/>
                  <a:pt x="1238534" y="15922"/>
                  <a:pt x="1248770" y="39806"/>
                </a:cubicBezTo>
                <a:cubicBezTo>
                  <a:pt x="1259006" y="63690"/>
                  <a:pt x="1265830" y="490182"/>
                  <a:pt x="1276066" y="551597"/>
                </a:cubicBezTo>
                <a:cubicBezTo>
                  <a:pt x="1286302" y="613012"/>
                  <a:pt x="1285164" y="434453"/>
                  <a:pt x="1310185" y="408295"/>
                </a:cubicBezTo>
                <a:cubicBezTo>
                  <a:pt x="1335206" y="382137"/>
                  <a:pt x="1380698" y="388392"/>
                  <a:pt x="1426191" y="39464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5" name="Lige forbindelse 14"/>
          <p:cNvCxnSpPr/>
          <p:nvPr/>
        </p:nvCxnSpPr>
        <p:spPr>
          <a:xfrm rot="5400000">
            <a:off x="1963943" y="4376883"/>
            <a:ext cx="3929090" cy="0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/>
          <p:cNvCxnSpPr/>
          <p:nvPr/>
        </p:nvCxnSpPr>
        <p:spPr>
          <a:xfrm>
            <a:off x="3928488" y="6198552"/>
            <a:ext cx="44291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/>
          <p:cNvCxnSpPr/>
          <p:nvPr/>
        </p:nvCxnSpPr>
        <p:spPr>
          <a:xfrm>
            <a:off x="3928488" y="4626916"/>
            <a:ext cx="44291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/>
          <p:cNvCxnSpPr/>
          <p:nvPr/>
        </p:nvCxnSpPr>
        <p:spPr>
          <a:xfrm>
            <a:off x="3928488" y="3198156"/>
            <a:ext cx="44291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boks 20"/>
          <p:cNvSpPr txBox="1"/>
          <p:nvPr/>
        </p:nvSpPr>
        <p:spPr>
          <a:xfrm rot="16200000">
            <a:off x="2256337" y="424446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Tryk, </a:t>
            </a:r>
            <a:r>
              <a:rPr lang="da-DK" dirty="0" err="1" smtClean="0"/>
              <a:t>mmHg</a:t>
            </a:r>
            <a:endParaRPr lang="da-DK" dirty="0"/>
          </a:p>
        </p:txBody>
      </p:sp>
      <p:sp>
        <p:nvSpPr>
          <p:cNvPr id="22" name="Tekstboks 21"/>
          <p:cNvSpPr txBox="1"/>
          <p:nvPr/>
        </p:nvSpPr>
        <p:spPr>
          <a:xfrm>
            <a:off x="3285546" y="298384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100</a:t>
            </a:r>
            <a:endParaRPr lang="da-DK" dirty="0"/>
          </a:p>
        </p:txBody>
      </p:sp>
      <p:sp>
        <p:nvSpPr>
          <p:cNvPr id="23" name="Tekstboks 22"/>
          <p:cNvSpPr txBox="1"/>
          <p:nvPr/>
        </p:nvSpPr>
        <p:spPr>
          <a:xfrm>
            <a:off x="3428422" y="440046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50</a:t>
            </a:r>
            <a:endParaRPr lang="da-DK" dirty="0"/>
          </a:p>
        </p:txBody>
      </p:sp>
      <p:sp>
        <p:nvSpPr>
          <p:cNvPr id="24" name="Tekstboks 23"/>
          <p:cNvSpPr txBox="1"/>
          <p:nvPr/>
        </p:nvSpPr>
        <p:spPr>
          <a:xfrm>
            <a:off x="3571298" y="597209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0</a:t>
            </a:r>
            <a:endParaRPr lang="da-DK" dirty="0"/>
          </a:p>
        </p:txBody>
      </p:sp>
      <p:sp>
        <p:nvSpPr>
          <p:cNvPr id="25" name="Tekstboks 24"/>
          <p:cNvSpPr txBox="1"/>
          <p:nvPr/>
        </p:nvSpPr>
        <p:spPr>
          <a:xfrm>
            <a:off x="7786140" y="562704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FFFF00"/>
                </a:solidFill>
              </a:rPr>
              <a:t>LV</a:t>
            </a:r>
            <a:endParaRPr lang="da-DK" b="1" dirty="0">
              <a:solidFill>
                <a:srgbClr val="FFFF00"/>
              </a:solidFill>
            </a:endParaRPr>
          </a:p>
        </p:txBody>
      </p:sp>
      <p:sp>
        <p:nvSpPr>
          <p:cNvPr id="26" name="Tekstboks 25"/>
          <p:cNvSpPr txBox="1"/>
          <p:nvPr/>
        </p:nvSpPr>
        <p:spPr>
          <a:xfrm>
            <a:off x="8000454" y="476979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00B0F0"/>
                </a:solidFill>
              </a:rPr>
              <a:t>LA</a:t>
            </a:r>
            <a:endParaRPr lang="da-DK" b="1" dirty="0">
              <a:solidFill>
                <a:srgbClr val="00B0F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75213-96D9-4EAC-A5FF-622F1C97812A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animBg="1"/>
      <p:bldP spid="11" grpId="0" animBg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808038"/>
          </a:xfrm>
        </p:spPr>
        <p:txBody>
          <a:bodyPr>
            <a:normAutofit/>
          </a:bodyPr>
          <a:lstStyle/>
          <a:p>
            <a:r>
              <a:rPr lang="da-DK" dirty="0" err="1" smtClean="0"/>
              <a:t>Doppler</a:t>
            </a:r>
            <a:endParaRPr lang="da-DK" dirty="0"/>
          </a:p>
        </p:txBody>
      </p:sp>
      <p:sp>
        <p:nvSpPr>
          <p:cNvPr id="61440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8229600" cy="1710755"/>
          </a:xfrm>
        </p:spPr>
        <p:txBody>
          <a:bodyPr>
            <a:norm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Vurdering af </a:t>
            </a:r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stenose</a:t>
            </a:r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CW – </a:t>
            </a:r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Doppler</a:t>
            </a:r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Bestemmelse af </a:t>
            </a:r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gradient</a:t>
            </a:r>
          </a:p>
          <a:p>
            <a:pPr lvl="1"/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Cave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</a:t>
            </a:r>
            <a:r>
              <a:rPr lang="da-DK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 overestimerer 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gradienter</a:t>
            </a:r>
          </a:p>
        </p:txBody>
      </p:sp>
      <p:pic>
        <p:nvPicPr>
          <p:cNvPr id="7" name="Billede 6" descr="ms ball pre.bmp"/>
          <p:cNvPicPr>
            <a:picLocks noChangeAspect="1"/>
          </p:cNvPicPr>
          <p:nvPr/>
        </p:nvPicPr>
        <p:blipFill>
          <a:blip r:embed="rId3" cstate="print"/>
          <a:srcRect l="14866" t="37211" r="643" b="16666"/>
          <a:stretch>
            <a:fillRect/>
          </a:stretch>
        </p:blipFill>
        <p:spPr>
          <a:xfrm>
            <a:off x="3143240" y="3442679"/>
            <a:ext cx="5643602" cy="27009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Kombinationstegning 19"/>
          <p:cNvSpPr/>
          <p:nvPr/>
        </p:nvSpPr>
        <p:spPr>
          <a:xfrm>
            <a:off x="1167740" y="3881251"/>
            <a:ext cx="1264722" cy="1916891"/>
          </a:xfrm>
          <a:custGeom>
            <a:avLst/>
            <a:gdLst>
              <a:gd name="connsiteX0" fmla="*/ 19792 w 1264722"/>
              <a:gd name="connsiteY0" fmla="*/ 191984 h 1985158"/>
              <a:gd name="connsiteX1" fmla="*/ 150421 w 1264722"/>
              <a:gd name="connsiteY1" fmla="*/ 25730 h 1985158"/>
              <a:gd name="connsiteX2" fmla="*/ 328551 w 1264722"/>
              <a:gd name="connsiteY2" fmla="*/ 346364 h 1985158"/>
              <a:gd name="connsiteX3" fmla="*/ 554182 w 1264722"/>
              <a:gd name="connsiteY3" fmla="*/ 678873 h 1985158"/>
              <a:gd name="connsiteX4" fmla="*/ 898566 w 1264722"/>
              <a:gd name="connsiteY4" fmla="*/ 714499 h 1985158"/>
              <a:gd name="connsiteX5" fmla="*/ 1183574 w 1264722"/>
              <a:gd name="connsiteY5" fmla="*/ 595745 h 1985158"/>
              <a:gd name="connsiteX6" fmla="*/ 1242951 w 1264722"/>
              <a:gd name="connsiteY6" fmla="*/ 666997 h 1985158"/>
              <a:gd name="connsiteX7" fmla="*/ 1052946 w 1264722"/>
              <a:gd name="connsiteY7" fmla="*/ 1367642 h 1985158"/>
              <a:gd name="connsiteX8" fmla="*/ 898566 w 1264722"/>
              <a:gd name="connsiteY8" fmla="*/ 1676400 h 1985158"/>
              <a:gd name="connsiteX9" fmla="*/ 779813 w 1264722"/>
              <a:gd name="connsiteY9" fmla="*/ 1533896 h 1985158"/>
              <a:gd name="connsiteX10" fmla="*/ 554182 w 1264722"/>
              <a:gd name="connsiteY10" fmla="*/ 1866405 h 1985158"/>
              <a:gd name="connsiteX11" fmla="*/ 471055 w 1264722"/>
              <a:gd name="connsiteY11" fmla="*/ 1902031 h 1985158"/>
              <a:gd name="connsiteX12" fmla="*/ 233548 w 1264722"/>
              <a:gd name="connsiteY12" fmla="*/ 1367642 h 1985158"/>
              <a:gd name="connsiteX13" fmla="*/ 91044 w 1264722"/>
              <a:gd name="connsiteY13" fmla="*/ 690748 h 1985158"/>
              <a:gd name="connsiteX14" fmla="*/ 31668 w 1264722"/>
              <a:gd name="connsiteY14" fmla="*/ 263236 h 1985158"/>
              <a:gd name="connsiteX15" fmla="*/ 19792 w 1264722"/>
              <a:gd name="connsiteY15" fmla="*/ 191984 h 1985158"/>
              <a:gd name="connsiteX0" fmla="*/ 19792 w 1264722"/>
              <a:gd name="connsiteY0" fmla="*/ 191984 h 1985158"/>
              <a:gd name="connsiteX1" fmla="*/ 150421 w 1264722"/>
              <a:gd name="connsiteY1" fmla="*/ 25730 h 1985158"/>
              <a:gd name="connsiteX2" fmla="*/ 328551 w 1264722"/>
              <a:gd name="connsiteY2" fmla="*/ 346364 h 1985158"/>
              <a:gd name="connsiteX3" fmla="*/ 554182 w 1264722"/>
              <a:gd name="connsiteY3" fmla="*/ 678873 h 1985158"/>
              <a:gd name="connsiteX4" fmla="*/ 898566 w 1264722"/>
              <a:gd name="connsiteY4" fmla="*/ 714499 h 1985158"/>
              <a:gd name="connsiteX5" fmla="*/ 1183574 w 1264722"/>
              <a:gd name="connsiteY5" fmla="*/ 595745 h 1985158"/>
              <a:gd name="connsiteX6" fmla="*/ 1242951 w 1264722"/>
              <a:gd name="connsiteY6" fmla="*/ 666997 h 1985158"/>
              <a:gd name="connsiteX7" fmla="*/ 1052946 w 1264722"/>
              <a:gd name="connsiteY7" fmla="*/ 1367642 h 1985158"/>
              <a:gd name="connsiteX8" fmla="*/ 903930 w 1264722"/>
              <a:gd name="connsiteY8" fmla="*/ 1619450 h 1985158"/>
              <a:gd name="connsiteX9" fmla="*/ 779813 w 1264722"/>
              <a:gd name="connsiteY9" fmla="*/ 1533896 h 1985158"/>
              <a:gd name="connsiteX10" fmla="*/ 554182 w 1264722"/>
              <a:gd name="connsiteY10" fmla="*/ 1866405 h 1985158"/>
              <a:gd name="connsiteX11" fmla="*/ 471055 w 1264722"/>
              <a:gd name="connsiteY11" fmla="*/ 1902031 h 1985158"/>
              <a:gd name="connsiteX12" fmla="*/ 233548 w 1264722"/>
              <a:gd name="connsiteY12" fmla="*/ 1367642 h 1985158"/>
              <a:gd name="connsiteX13" fmla="*/ 91044 w 1264722"/>
              <a:gd name="connsiteY13" fmla="*/ 690748 h 1985158"/>
              <a:gd name="connsiteX14" fmla="*/ 31668 w 1264722"/>
              <a:gd name="connsiteY14" fmla="*/ 263236 h 1985158"/>
              <a:gd name="connsiteX15" fmla="*/ 19792 w 1264722"/>
              <a:gd name="connsiteY15" fmla="*/ 191984 h 1985158"/>
              <a:gd name="connsiteX0" fmla="*/ 19792 w 1264722"/>
              <a:gd name="connsiteY0" fmla="*/ 191984 h 1916891"/>
              <a:gd name="connsiteX1" fmla="*/ 150421 w 1264722"/>
              <a:gd name="connsiteY1" fmla="*/ 25730 h 1916891"/>
              <a:gd name="connsiteX2" fmla="*/ 328551 w 1264722"/>
              <a:gd name="connsiteY2" fmla="*/ 346364 h 1916891"/>
              <a:gd name="connsiteX3" fmla="*/ 554182 w 1264722"/>
              <a:gd name="connsiteY3" fmla="*/ 678873 h 1916891"/>
              <a:gd name="connsiteX4" fmla="*/ 898566 w 1264722"/>
              <a:gd name="connsiteY4" fmla="*/ 714499 h 1916891"/>
              <a:gd name="connsiteX5" fmla="*/ 1183574 w 1264722"/>
              <a:gd name="connsiteY5" fmla="*/ 595745 h 1916891"/>
              <a:gd name="connsiteX6" fmla="*/ 1242951 w 1264722"/>
              <a:gd name="connsiteY6" fmla="*/ 666997 h 1916891"/>
              <a:gd name="connsiteX7" fmla="*/ 1052946 w 1264722"/>
              <a:gd name="connsiteY7" fmla="*/ 1367642 h 1916891"/>
              <a:gd name="connsiteX8" fmla="*/ 903930 w 1264722"/>
              <a:gd name="connsiteY8" fmla="*/ 1619450 h 1916891"/>
              <a:gd name="connsiteX9" fmla="*/ 779813 w 1264722"/>
              <a:gd name="connsiteY9" fmla="*/ 1533896 h 1916891"/>
              <a:gd name="connsiteX10" fmla="*/ 554182 w 1264722"/>
              <a:gd name="connsiteY10" fmla="*/ 1866405 h 1916891"/>
              <a:gd name="connsiteX11" fmla="*/ 475302 w 1264722"/>
              <a:gd name="connsiteY11" fmla="*/ 1833764 h 1916891"/>
              <a:gd name="connsiteX12" fmla="*/ 233548 w 1264722"/>
              <a:gd name="connsiteY12" fmla="*/ 1367642 h 1916891"/>
              <a:gd name="connsiteX13" fmla="*/ 91044 w 1264722"/>
              <a:gd name="connsiteY13" fmla="*/ 690748 h 1916891"/>
              <a:gd name="connsiteX14" fmla="*/ 31668 w 1264722"/>
              <a:gd name="connsiteY14" fmla="*/ 263236 h 1916891"/>
              <a:gd name="connsiteX15" fmla="*/ 19792 w 1264722"/>
              <a:gd name="connsiteY15" fmla="*/ 191984 h 191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64722" h="1916891">
                <a:moveTo>
                  <a:pt x="19792" y="191984"/>
                </a:moveTo>
                <a:cubicBezTo>
                  <a:pt x="39584" y="152400"/>
                  <a:pt x="98961" y="0"/>
                  <a:pt x="150421" y="25730"/>
                </a:cubicBezTo>
                <a:cubicBezTo>
                  <a:pt x="201881" y="51460"/>
                  <a:pt x="261258" y="237507"/>
                  <a:pt x="328551" y="346364"/>
                </a:cubicBezTo>
                <a:cubicBezTo>
                  <a:pt x="395844" y="455221"/>
                  <a:pt x="459180" y="617517"/>
                  <a:pt x="554182" y="678873"/>
                </a:cubicBezTo>
                <a:cubicBezTo>
                  <a:pt x="649184" y="740229"/>
                  <a:pt x="793667" y="728354"/>
                  <a:pt x="898566" y="714499"/>
                </a:cubicBezTo>
                <a:cubicBezTo>
                  <a:pt x="1003465" y="700644"/>
                  <a:pt x="1126177" y="603662"/>
                  <a:pt x="1183574" y="595745"/>
                </a:cubicBezTo>
                <a:cubicBezTo>
                  <a:pt x="1240971" y="587828"/>
                  <a:pt x="1264722" y="538348"/>
                  <a:pt x="1242951" y="666997"/>
                </a:cubicBezTo>
                <a:cubicBezTo>
                  <a:pt x="1221180" y="795646"/>
                  <a:pt x="1109450" y="1208900"/>
                  <a:pt x="1052946" y="1367642"/>
                </a:cubicBezTo>
                <a:cubicBezTo>
                  <a:pt x="996443" y="1526384"/>
                  <a:pt x="949452" y="1591741"/>
                  <a:pt x="903930" y="1619450"/>
                </a:cubicBezTo>
                <a:cubicBezTo>
                  <a:pt x="858408" y="1647159"/>
                  <a:pt x="838104" y="1492737"/>
                  <a:pt x="779813" y="1533896"/>
                </a:cubicBezTo>
                <a:cubicBezTo>
                  <a:pt x="721522" y="1575055"/>
                  <a:pt x="604934" y="1816427"/>
                  <a:pt x="554182" y="1866405"/>
                </a:cubicBezTo>
                <a:cubicBezTo>
                  <a:pt x="503430" y="1916383"/>
                  <a:pt x="528741" y="1916891"/>
                  <a:pt x="475302" y="1833764"/>
                </a:cubicBezTo>
                <a:cubicBezTo>
                  <a:pt x="421863" y="1750637"/>
                  <a:pt x="297591" y="1558145"/>
                  <a:pt x="233548" y="1367642"/>
                </a:cubicBezTo>
                <a:cubicBezTo>
                  <a:pt x="169505" y="1177139"/>
                  <a:pt x="124691" y="874816"/>
                  <a:pt x="91044" y="690748"/>
                </a:cubicBezTo>
                <a:cubicBezTo>
                  <a:pt x="57397" y="506680"/>
                  <a:pt x="43543" y="350322"/>
                  <a:pt x="31668" y="263236"/>
                </a:cubicBezTo>
                <a:cubicBezTo>
                  <a:pt x="19793" y="176150"/>
                  <a:pt x="0" y="231568"/>
                  <a:pt x="19792" y="1919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Kombinationstegning 17"/>
          <p:cNvSpPr/>
          <p:nvPr/>
        </p:nvSpPr>
        <p:spPr>
          <a:xfrm>
            <a:off x="1142976" y="3500438"/>
            <a:ext cx="1357322" cy="2357454"/>
          </a:xfrm>
          <a:custGeom>
            <a:avLst/>
            <a:gdLst>
              <a:gd name="connsiteX0" fmla="*/ 1 w 950027"/>
              <a:gd name="connsiteY0" fmla="*/ 0 h 1704110"/>
              <a:gd name="connsiteX1" fmla="*/ 23751 w 950027"/>
              <a:gd name="connsiteY1" fmla="*/ 510639 h 1704110"/>
              <a:gd name="connsiteX2" fmla="*/ 142505 w 950027"/>
              <a:gd name="connsiteY2" fmla="*/ 1163782 h 1704110"/>
              <a:gd name="connsiteX3" fmla="*/ 356260 w 950027"/>
              <a:gd name="connsiteY3" fmla="*/ 1662546 h 1704110"/>
              <a:gd name="connsiteX4" fmla="*/ 558141 w 950027"/>
              <a:gd name="connsiteY4" fmla="*/ 1413164 h 1704110"/>
              <a:gd name="connsiteX5" fmla="*/ 688769 w 950027"/>
              <a:gd name="connsiteY5" fmla="*/ 1448790 h 1704110"/>
              <a:gd name="connsiteX6" fmla="*/ 878775 w 950027"/>
              <a:gd name="connsiteY6" fmla="*/ 843148 h 1704110"/>
              <a:gd name="connsiteX7" fmla="*/ 926276 w 950027"/>
              <a:gd name="connsiteY7" fmla="*/ 273133 h 1704110"/>
              <a:gd name="connsiteX8" fmla="*/ 950027 w 950027"/>
              <a:gd name="connsiteY8" fmla="*/ 47502 h 170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027" h="1704110">
                <a:moveTo>
                  <a:pt x="1" y="0"/>
                </a:moveTo>
                <a:cubicBezTo>
                  <a:pt x="0" y="158337"/>
                  <a:pt x="0" y="316675"/>
                  <a:pt x="23751" y="510639"/>
                </a:cubicBezTo>
                <a:cubicBezTo>
                  <a:pt x="47502" y="704603"/>
                  <a:pt x="87087" y="971798"/>
                  <a:pt x="142505" y="1163782"/>
                </a:cubicBezTo>
                <a:cubicBezTo>
                  <a:pt x="197923" y="1355766"/>
                  <a:pt x="286987" y="1620982"/>
                  <a:pt x="356260" y="1662546"/>
                </a:cubicBezTo>
                <a:cubicBezTo>
                  <a:pt x="425533" y="1704110"/>
                  <a:pt x="502723" y="1448790"/>
                  <a:pt x="558141" y="1413164"/>
                </a:cubicBezTo>
                <a:cubicBezTo>
                  <a:pt x="613559" y="1377538"/>
                  <a:pt x="635330" y="1543793"/>
                  <a:pt x="688769" y="1448790"/>
                </a:cubicBezTo>
                <a:cubicBezTo>
                  <a:pt x="742208" y="1353787"/>
                  <a:pt x="839190" y="1039091"/>
                  <a:pt x="878775" y="843148"/>
                </a:cubicBezTo>
                <a:cubicBezTo>
                  <a:pt x="918360" y="647205"/>
                  <a:pt x="914401" y="405741"/>
                  <a:pt x="926276" y="273133"/>
                </a:cubicBezTo>
                <a:cubicBezTo>
                  <a:pt x="938151" y="140525"/>
                  <a:pt x="944089" y="94013"/>
                  <a:pt x="950027" y="47502"/>
                </a:cubicBezTo>
              </a:path>
            </a:pathLst>
          </a:custGeom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Kombinationstegning 18"/>
          <p:cNvSpPr/>
          <p:nvPr/>
        </p:nvSpPr>
        <p:spPr>
          <a:xfrm>
            <a:off x="928662" y="3857628"/>
            <a:ext cx="1928826" cy="697058"/>
          </a:xfrm>
          <a:custGeom>
            <a:avLst/>
            <a:gdLst>
              <a:gd name="connsiteX0" fmla="*/ 0 w 1306286"/>
              <a:gd name="connsiteY0" fmla="*/ 421575 h 554182"/>
              <a:gd name="connsiteX1" fmla="*/ 154380 w 1306286"/>
              <a:gd name="connsiteY1" fmla="*/ 160318 h 554182"/>
              <a:gd name="connsiteX2" fmla="*/ 249382 w 1306286"/>
              <a:gd name="connsiteY2" fmla="*/ 5938 h 554182"/>
              <a:gd name="connsiteX3" fmla="*/ 344385 w 1306286"/>
              <a:gd name="connsiteY3" fmla="*/ 124692 h 554182"/>
              <a:gd name="connsiteX4" fmla="*/ 498764 w 1306286"/>
              <a:gd name="connsiteY4" fmla="*/ 480951 h 554182"/>
              <a:gd name="connsiteX5" fmla="*/ 688769 w 1306286"/>
              <a:gd name="connsiteY5" fmla="*/ 552203 h 554182"/>
              <a:gd name="connsiteX6" fmla="*/ 950026 w 1306286"/>
              <a:gd name="connsiteY6" fmla="*/ 469076 h 554182"/>
              <a:gd name="connsiteX7" fmla="*/ 1009403 w 1306286"/>
              <a:gd name="connsiteY7" fmla="*/ 492827 h 554182"/>
              <a:gd name="connsiteX8" fmla="*/ 1175658 w 1306286"/>
              <a:gd name="connsiteY8" fmla="*/ 338447 h 554182"/>
              <a:gd name="connsiteX9" fmla="*/ 1306286 w 1306286"/>
              <a:gd name="connsiteY9" fmla="*/ 469076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6286" h="554182">
                <a:moveTo>
                  <a:pt x="0" y="421575"/>
                </a:moveTo>
                <a:lnTo>
                  <a:pt x="154380" y="160318"/>
                </a:lnTo>
                <a:cubicBezTo>
                  <a:pt x="195944" y="91045"/>
                  <a:pt x="217714" y="11876"/>
                  <a:pt x="249382" y="5938"/>
                </a:cubicBezTo>
                <a:cubicBezTo>
                  <a:pt x="281050" y="0"/>
                  <a:pt x="302821" y="45523"/>
                  <a:pt x="344385" y="124692"/>
                </a:cubicBezTo>
                <a:cubicBezTo>
                  <a:pt x="385949" y="203861"/>
                  <a:pt x="441367" y="409699"/>
                  <a:pt x="498764" y="480951"/>
                </a:cubicBezTo>
                <a:cubicBezTo>
                  <a:pt x="556161" y="552203"/>
                  <a:pt x="613559" y="554182"/>
                  <a:pt x="688769" y="552203"/>
                </a:cubicBezTo>
                <a:cubicBezTo>
                  <a:pt x="763979" y="550224"/>
                  <a:pt x="896587" y="478972"/>
                  <a:pt x="950026" y="469076"/>
                </a:cubicBezTo>
                <a:cubicBezTo>
                  <a:pt x="1003465" y="459180"/>
                  <a:pt x="971798" y="514598"/>
                  <a:pt x="1009403" y="492827"/>
                </a:cubicBezTo>
                <a:cubicBezTo>
                  <a:pt x="1047008" y="471056"/>
                  <a:pt x="1126178" y="342405"/>
                  <a:pt x="1175658" y="338447"/>
                </a:cubicBezTo>
                <a:cubicBezTo>
                  <a:pt x="1225138" y="334489"/>
                  <a:pt x="1265712" y="401782"/>
                  <a:pt x="1306286" y="469076"/>
                </a:cubicBezTo>
              </a:path>
            </a:pathLst>
          </a:custGeom>
          <a:ln w="38100">
            <a:solidFill>
              <a:srgbClr val="00B0F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75213-96D9-4EAC-A5FF-622F1C97812A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Mitralstenose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MS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MS.thmx</Template>
  <TotalTime>26248</TotalTime>
  <Words>456</Words>
  <Application>Microsoft Office PowerPoint</Application>
  <PresentationFormat>On-screen Show (4:3)</PresentationFormat>
  <Paragraphs>212</Paragraphs>
  <Slides>21</Slides>
  <Notes>21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MS</vt:lpstr>
      <vt:lpstr>Mitralstenose</vt:lpstr>
      <vt:lpstr>Årsager</vt:lpstr>
      <vt:lpstr>Årsager</vt:lpstr>
      <vt:lpstr>Konsekvens</vt:lpstr>
      <vt:lpstr>TTE / TEE vurdering</vt:lpstr>
      <vt:lpstr>Morfologi</vt:lpstr>
      <vt:lpstr>Morfologi</vt:lpstr>
      <vt:lpstr>Doppler</vt:lpstr>
      <vt:lpstr>Doppler</vt:lpstr>
      <vt:lpstr>Doppler</vt:lpstr>
      <vt:lpstr>Doppler</vt:lpstr>
      <vt:lpstr>Doppler</vt:lpstr>
      <vt:lpstr>Doppler</vt:lpstr>
      <vt:lpstr>2D TTE / 3D TEE vurdering</vt:lpstr>
      <vt:lpstr>2D TTE / 3D TEE vurdering</vt:lpstr>
      <vt:lpstr>2D TTE / 3D TEE vurdering</vt:lpstr>
      <vt:lpstr>2D TTE / 3D TEE vurdering</vt:lpstr>
      <vt:lpstr>Betydning</vt:lpstr>
      <vt:lpstr>Graduering</vt:lpstr>
      <vt:lpstr>Graduering</vt:lpstr>
      <vt:lpstr>Behandling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</dc:title>
  <dc:creator>Jacob Eifer Møller</dc:creator>
  <cp:lastModifiedBy>Thue</cp:lastModifiedBy>
  <cp:revision>274</cp:revision>
  <dcterms:created xsi:type="dcterms:W3CDTF">2004-01-28T19:32:03Z</dcterms:created>
  <dcterms:modified xsi:type="dcterms:W3CDTF">2012-09-23T14:31:42Z</dcterms:modified>
</cp:coreProperties>
</file>