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37" r:id="rId2"/>
    <p:sldId id="307" r:id="rId3"/>
    <p:sldId id="298" r:id="rId4"/>
    <p:sldId id="314" r:id="rId5"/>
    <p:sldId id="316" r:id="rId6"/>
    <p:sldId id="317" r:id="rId7"/>
    <p:sldId id="318" r:id="rId8"/>
    <p:sldId id="287" r:id="rId9"/>
    <p:sldId id="277" r:id="rId10"/>
    <p:sldId id="280" r:id="rId11"/>
    <p:sldId id="292" r:id="rId12"/>
    <p:sldId id="319" r:id="rId13"/>
    <p:sldId id="281" r:id="rId14"/>
    <p:sldId id="320" r:id="rId15"/>
    <p:sldId id="282" r:id="rId16"/>
    <p:sldId id="285" r:id="rId17"/>
    <p:sldId id="325" r:id="rId18"/>
    <p:sldId id="330" r:id="rId19"/>
    <p:sldId id="299" r:id="rId20"/>
    <p:sldId id="328" r:id="rId21"/>
    <p:sldId id="331" r:id="rId22"/>
    <p:sldId id="322" r:id="rId23"/>
    <p:sldId id="274" r:id="rId24"/>
    <p:sldId id="313" r:id="rId25"/>
    <p:sldId id="329" r:id="rId26"/>
    <p:sldId id="332" r:id="rId27"/>
    <p:sldId id="333" r:id="rId28"/>
    <p:sldId id="336" r:id="rId29"/>
    <p:sldId id="335" r:id="rId30"/>
  </p:sldIdLst>
  <p:sldSz cx="9144000" cy="6858000" type="screen4x3"/>
  <p:notesSz cx="6858000" cy="9144000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FF99"/>
    <a:srgbClr val="336699"/>
    <a:srgbClr val="006699"/>
    <a:srgbClr val="003366"/>
    <a:srgbClr val="009999"/>
    <a:srgbClr val="33CCCC"/>
    <a:srgbClr val="0222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6" autoAdjust="0"/>
    <p:restoredTop sz="90929"/>
  </p:normalViewPr>
  <p:slideViewPr>
    <p:cSldViewPr snapToGrid="0">
      <p:cViewPr>
        <p:scale>
          <a:sx n="120" d="100"/>
          <a:sy n="120" d="100"/>
        </p:scale>
        <p:origin x="-144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4CD30-5A8B-9F4A-A99B-0E2FB720920D}" type="datetimeFigureOut">
              <a:rPr lang="da-DK"/>
              <a:pPr/>
              <a:t>28-08-2012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33E9C7-F1C5-3D40-93A2-8488059A7C16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4619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af </a:t>
            </a:r>
            <a:r>
              <a:rPr lang="en-US" smtClean="0"/>
              <a:t>Olav Wendelboe Nielsen og Henrik Wiggers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3E9C7-F1C5-3D40-93A2-8488059A7C16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03E1B4-2EFB-2340-A9CC-D2E029DAF4AE}" type="slidenum">
              <a:rPr lang="da-DK" sz="1200"/>
              <a:pPr eaLnBrk="1" hangingPunct="1"/>
              <a:t>14</a:t>
            </a:fld>
            <a:endParaRPr lang="da-DK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09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02FEC8-A536-D34B-83D9-1FA9CFE820CB}" type="slidenum">
              <a:rPr lang="da-DK" sz="1200"/>
              <a:pPr eaLnBrk="1" hangingPunct="1"/>
              <a:t>15</a:t>
            </a:fld>
            <a:endParaRPr lang="da-DK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E0D6D7B-249F-DB4B-8EB3-24D48FF6440E}" type="slidenum">
              <a:rPr lang="da-DK" sz="1200"/>
              <a:pPr eaLnBrk="1" hangingPunct="1"/>
              <a:t>16</a:t>
            </a:fld>
            <a:endParaRPr lang="da-DK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3738"/>
            <a:ext cx="4554538" cy="3414712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7313" tIns="42863" rIns="87313" bIns="42863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848E51-939D-844C-81CD-0C96A833CE0E}" type="slidenum">
              <a:rPr lang="da-DK" sz="1200"/>
              <a:pPr eaLnBrk="1" hangingPunct="1"/>
              <a:t>21</a:t>
            </a:fld>
            <a:endParaRPr lang="da-DK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50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077E5A6-2AB9-FB41-A442-38912AA12E84}" type="slidenum">
              <a:rPr lang="da-DK" sz="1200"/>
              <a:pPr eaLnBrk="1" hangingPunct="1"/>
              <a:t>22</a:t>
            </a:fld>
            <a:endParaRPr lang="da-DK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60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6AA1D0-60A9-7C49-931B-817646BD59AF}" type="slidenum">
              <a:rPr lang="da-DK" sz="1200"/>
              <a:pPr eaLnBrk="1" hangingPunct="1"/>
              <a:t>23</a:t>
            </a:fld>
            <a:endParaRPr lang="da-DK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710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B50ACB-5614-E041-B007-CF1F5988192A}" type="slidenum">
              <a:rPr lang="da-DK" sz="1200"/>
              <a:pPr eaLnBrk="1" hangingPunct="1"/>
              <a:t>26</a:t>
            </a:fld>
            <a:endParaRPr lang="da-DK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5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63" tIns="0" rIns="17463" bIns="0"/>
          <a:lstStyle>
            <a:lvl1pPr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da-DK" sz="900" i="1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3738"/>
            <a:ext cx="4554538" cy="34147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7313" tIns="42863" rIns="87313" bIns="42863" numCol="1" anchor="t" anchorCtr="0" compatLnSpc="1">
            <a:prstTxWarp prst="textNoShape">
              <a:avLst/>
            </a:prstTxWarp>
          </a:bodyPr>
          <a:lstStyle/>
          <a:p>
            <a:pPr defTabSz="673100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49156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02827669-F1AA-D640-86FE-E9F95C125972}" type="slidenum">
              <a:rPr lang="da-DK" sz="1200"/>
              <a:pPr algn="r" eaLnBrk="1" hangingPunct="1"/>
              <a:t>29</a:t>
            </a:fld>
            <a:endParaRPr lang="da-DK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1748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9E8B2C7-49AC-F948-925E-990580947B55}" type="slidenum">
              <a:rPr lang="da-DK" sz="1200"/>
              <a:pPr algn="r" eaLnBrk="1" hangingPunct="1"/>
              <a:t>2</a:t>
            </a:fld>
            <a:endParaRPr lang="da-DK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937EE6-C62B-1F49-966D-5FCC86D86A1B}" type="slidenum">
              <a:rPr lang="da-DK" sz="1200"/>
              <a:pPr eaLnBrk="1" hangingPunct="1"/>
              <a:t>3</a:t>
            </a:fld>
            <a:endParaRPr lang="da-DK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190277-619D-8149-8A18-5F1D71AE200C}" type="slidenum">
              <a:rPr lang="da-DK" sz="1200"/>
              <a:pPr eaLnBrk="1" hangingPunct="1"/>
              <a:t>8</a:t>
            </a:fld>
            <a:endParaRPr lang="da-DK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03DC80-17B9-8149-8D40-996D72043124}" type="slidenum">
              <a:rPr lang="da-DK" sz="1200"/>
              <a:pPr eaLnBrk="1" hangingPunct="1"/>
              <a:t>9</a:t>
            </a:fld>
            <a:endParaRPr lang="da-DK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58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C7B4E3-E52E-174D-BD7C-6F1D93EA15D8}" type="slidenum">
              <a:rPr lang="da-DK" sz="1200"/>
              <a:pPr eaLnBrk="1" hangingPunct="1"/>
              <a:t>10</a:t>
            </a:fld>
            <a:endParaRPr lang="da-DK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9D3266E-EBF4-8A49-BC60-28917415CBEC}" type="slidenum">
              <a:rPr lang="da-DK" sz="1200"/>
              <a:pPr eaLnBrk="1" hangingPunct="1"/>
              <a:t>11</a:t>
            </a:fld>
            <a:endParaRPr lang="da-DK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5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463" tIns="0" rIns="17463" bIns="0"/>
          <a:lstStyle>
            <a:lvl1pPr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080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808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endParaRPr lang="da-DK" sz="900" i="1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3738"/>
            <a:ext cx="4554538" cy="34147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87313" tIns="42863" rIns="87313" bIns="42863" numCol="1" anchor="t" anchorCtr="0" compatLnSpc="1">
            <a:prstTxWarp prst="textNoShape">
              <a:avLst/>
            </a:prstTxWarp>
          </a:bodyPr>
          <a:lstStyle/>
          <a:p>
            <a:pPr defTabSz="673100"/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0C7358-9B88-CF43-B2DC-E67F18262886}" type="slidenum">
              <a:rPr lang="da-DK" sz="1200"/>
              <a:pPr eaLnBrk="1" hangingPunct="1"/>
              <a:t>13</a:t>
            </a:fld>
            <a:endParaRPr lang="da-D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48CE4948-3F57-154D-8DF2-E6C94FD71CC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65E3B14-D338-BC49-9120-83EC966F2313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88E77D66-09E4-0A4D-AB28-ADBEB84898D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57A6101-DD0B-F740-80A2-1A8D9DBC2C34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B9179AB-7F81-E14D-8DE5-93041FF4629D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52348144-8414-9F46-8165-4AAC11C0D1FE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E2E9B03-8AD2-244E-9572-4751A0012CF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316116DE-A90D-FE47-89DF-8F20295DAFDA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E8D16C78-3664-BC40-9E63-C0B87CDB3BC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934B1B4B-BEBD-944F-809C-2B97D1E2149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3D6FE9F-4E6F-2C45-8205-B67ADD0D2230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589485"/>
            <a:ext cx="9144000" cy="2685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114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8295" y="-2682"/>
            <a:ext cx="1401417" cy="41462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8223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200" smtClean="0">
                <a:solidFill>
                  <a:schemeClr val="bg2"/>
                </a:solidFill>
                <a:latin typeface="+mn-lt"/>
              </a:rPr>
              <a:t>Ekko</a:t>
            </a:r>
            <a:r>
              <a:rPr lang="da-DK" sz="1200" baseline="0" smtClean="0">
                <a:solidFill>
                  <a:schemeClr val="bg2"/>
                </a:solidFill>
                <a:latin typeface="+mn-lt"/>
              </a:rPr>
              <a:t>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791" y="82230"/>
            <a:ext cx="273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baseline="0" smtClean="0">
                <a:solidFill>
                  <a:schemeClr val="bg2"/>
                </a:solidFill>
                <a:latin typeface="+mn-lt"/>
                <a:cs typeface="Arial"/>
              </a:rPr>
              <a:t>©</a:t>
            </a:r>
            <a:r>
              <a:rPr lang="da-DK" sz="1200" baseline="0" smtClean="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486"/>
            <a:ext cx="2895600" cy="2286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172" y="6589485"/>
            <a:ext cx="2133600" cy="22860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fld id="{E8D16C78-3664-BC40-9E63-C0B87CDB3BC1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microsoft.com/office/2007/relationships/media" Target="file:///K:\uv\EKKO%20DCS%20II%20AI\ap4k%20divx.avi" TargetMode="External"/><Relationship Id="rId2" Type="http://schemas.openxmlformats.org/officeDocument/2006/relationships/video" Target="file:///K:\uv\EKKO%20DCS%20II%20AI\ap4k%20divx.avi" TargetMode="External"/><Relationship Id="rId1" Type="http://schemas.openxmlformats.org/officeDocument/2006/relationships/video" Target="file:///K:\uv\EKKO%20DCS%20II%20AI\AI%20AP4ch%20LV%20volumen+flutter%2008.wmv" TargetMode="External"/><Relationship Id="rId6" Type="http://schemas.openxmlformats.org/officeDocument/2006/relationships/image" Target="../media/image18.png"/><Relationship Id="rId5" Type="http://schemas.microsoft.com/office/2007/relationships/media" Target="file:///K:\uv\EKKO%20DCS%20II%20AI\AI%20AP4ch%20LV%20volumen+flutter%2008.wmv" TargetMode="Externa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media" Target="file:///K:\uv\EKKO%20DCS%20II%20AI\AI%20APlax%20col.wmv" TargetMode="External"/><Relationship Id="rId2" Type="http://schemas.openxmlformats.org/officeDocument/2006/relationships/video" Target="file:///K:\uv\EKKO%20DCS%20II%20AI\AI%20APlax%20col.wmv" TargetMode="External"/><Relationship Id="rId1" Type="http://schemas.openxmlformats.org/officeDocument/2006/relationships/video" Target="file:///K:\uv\EKKO%20DCS%20II%20AI\AI%20APlax%20flutter%20lav%20EF.wmv" TargetMode="External"/><Relationship Id="rId6" Type="http://schemas.openxmlformats.org/officeDocument/2006/relationships/image" Target="../media/image2.png"/><Relationship Id="rId5" Type="http://schemas.microsoft.com/office/2007/relationships/media" Target="file:///K:\uv\EKKO%20DCS%20II%20AI\AI%20APlax%20flutter%20lav%20EF.wmv" TargetMode="Externa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file:///K:\uv\EKKO%20DCS%20II%20AI\AI%20col%20APlax.wmv" TargetMode="External"/><Relationship Id="rId3" Type="http://schemas.openxmlformats.org/officeDocument/2006/relationships/video" Target="file:///K:\uv\EKKO%20DCS%20II%20AI\AI%20APlax%20col.wmv" TargetMode="External"/><Relationship Id="rId7" Type="http://schemas.openxmlformats.org/officeDocument/2006/relationships/image" Target="../media/image20.png"/><Relationship Id="rId2" Type="http://schemas.openxmlformats.org/officeDocument/2006/relationships/video" Target="file:///K:\uv\EKKO%20DCS%20II%20AI\AI%20col%20APlax.wmv" TargetMode="External"/><Relationship Id="rId1" Type="http://schemas.openxmlformats.org/officeDocument/2006/relationships/video" Target="file:///K:\uv\EKKO%20DCS%20II%20AI\AI%20APlax%20color%2008.wmv" TargetMode="External"/><Relationship Id="rId6" Type="http://schemas.microsoft.com/office/2007/relationships/media" Target="file:///K:\uv\EKKO%20DCS%20II%20AI\AI%20APlax%20color%2008.wmv" TargetMode="Externa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10" Type="http://schemas.microsoft.com/office/2007/relationships/media" Target="file:///K:\uv\EKKO%20DCS%20II%20AI\AI%20APlax%20col.wmv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file:///K:\uv\EKKO%20DCS%20II%20AI\AI%20plax%20old.wmv" TargetMode="External"/><Relationship Id="rId3" Type="http://schemas.openxmlformats.org/officeDocument/2006/relationships/video" Target="file:///K:\uv\EKKO%20DCS%20II%20AI\ai-sax-color.wmv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K:\uv\EKKO%20DCS%20II%20AI\AI%20plax%20old.wmv" TargetMode="External"/><Relationship Id="rId1" Type="http://schemas.openxmlformats.org/officeDocument/2006/relationships/video" Target="file:///K:\uv\EKKO%20DCS%20II%20AI\AI%20col%20APlax.wmv" TargetMode="External"/><Relationship Id="rId6" Type="http://schemas.microsoft.com/office/2007/relationships/media" Target="file:///K:\uv\EKKO%20DCS%20II%20AI\AI%20col%20APlax.wmv" TargetMode="External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15.xml"/><Relationship Id="rId10" Type="http://schemas.microsoft.com/office/2007/relationships/media" Target="file:///K:\uv\EKKO%20DCS%20II%20AI\ai-sax-color.wmv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microsoft.com/office/2007/relationships/media" Target="file:///K:\uv\EKKO%20DCS%20II%20AI\AI%20APlax%20flutter%20lav%20EF.wmv" TargetMode="External"/><Relationship Id="rId2" Type="http://schemas.openxmlformats.org/officeDocument/2006/relationships/video" Target="file:///K:\uv\EKKO%20DCS%20II%20AI\AI%20SAX%20zoom%2008.wmv" TargetMode="External"/><Relationship Id="rId1" Type="http://schemas.openxmlformats.org/officeDocument/2006/relationships/video" Target="file:///K:\uv\EKKO%20DCS%20II%20AI\AI%20APlax%20flutter%20lav%20EF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8.xml"/><Relationship Id="rId9" Type="http://schemas.microsoft.com/office/2007/relationships/media" Target="file:///K:\uv\EKKO%20DCS%20II%20AI\AI%20SAX%20zoom%2008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media" Target="file:///K:\uv\EKKO%20DCS%20II%20AI\AI%20APlax%20col.wmv" TargetMode="External"/><Relationship Id="rId2" Type="http://schemas.openxmlformats.org/officeDocument/2006/relationships/video" Target="file:///K:\uv\EKKO%20DCS%20II%20AI\AI%20APlax%20col.wmv" TargetMode="External"/><Relationship Id="rId1" Type="http://schemas.openxmlformats.org/officeDocument/2006/relationships/video" Target="file:///K:\uv\EKKO%20DCS%20II%20AI\AI%20APlax%20flutter%20lav%20EF.wmv" TargetMode="External"/><Relationship Id="rId6" Type="http://schemas.openxmlformats.org/officeDocument/2006/relationships/image" Target="../media/image2.png"/><Relationship Id="rId5" Type="http://schemas.microsoft.com/office/2007/relationships/media" Target="file:///K:\uv\EKKO%20DCS%20II%20AI\AI%20APlax%20flutter%20lav%20EF.wmv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JEM\Documents\mi\MItral%20DCS\plax.wmv" TargetMode="External"/><Relationship Id="rId5" Type="http://schemas.openxmlformats.org/officeDocument/2006/relationships/image" Target="../media/image9.png"/><Relationship Id="rId4" Type="http://schemas.microsoft.com/office/2007/relationships/media" Target="file:///C:\Users\JEM\Documents\mi\MItral%20DCS\plax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media" Target="file:///K:\uv\EKKO%20DCS%20II%20AI\AI-AS%20BAV%20PLAX%20TEE.wmv" TargetMode="External"/><Relationship Id="rId2" Type="http://schemas.openxmlformats.org/officeDocument/2006/relationships/video" Target="file:///K:\uv\EKKO%20DCS%20II%20AI\AI-AS%20BAV%20PLAX%20TEE.wmv" TargetMode="External"/><Relationship Id="rId1" Type="http://schemas.openxmlformats.org/officeDocument/2006/relationships/video" Target="file:///K:\uv\EKKO%20DCS%20II%20AI\AI%20SAX%20zoom%2008.wmv" TargetMode="External"/><Relationship Id="rId6" Type="http://schemas.openxmlformats.org/officeDocument/2006/relationships/image" Target="../media/image12.png"/><Relationship Id="rId5" Type="http://schemas.microsoft.com/office/2007/relationships/media" Target="file:///K:\uv\EKKO%20DCS%20II%20AI\AI%20SAX%20zoom%2008.wmv" TargetMode="Externa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smtClean="0"/>
              <a:t>Aortainsufficiens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Aortainsufficiens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F4D76E-077D-4411-9EEE-4C401BBE89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3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43467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Aortainsufficiens  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-  Aorta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47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49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1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3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0258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10260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8962" y="3242733"/>
            <a:ext cx="4629537" cy="30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97" y="3245556"/>
            <a:ext cx="3749289" cy="31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304800" y="1110721"/>
            <a:ext cx="4068763" cy="231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-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annulus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- sinus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valsalva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-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sinotubulære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overgang</a:t>
            </a:r>
          </a:p>
          <a:p>
            <a:pPr algn="l">
              <a:buFontTx/>
              <a:buChar char="-"/>
            </a:pP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aorta ascendens</a:t>
            </a:r>
          </a:p>
          <a:p>
            <a:pPr algn="l">
              <a:buFontTx/>
              <a:buChar char="-"/>
            </a:pP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arcus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aortae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buFontTx/>
              <a:buChar char="-"/>
            </a:pP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coarctatio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aortae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26533" y="694266"/>
            <a:ext cx="8229600" cy="808038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400" dirty="0">
                <a:solidFill>
                  <a:schemeClr val="bg1"/>
                </a:solidFill>
                <a:latin typeface="Arial" charset="0"/>
                <a:cs typeface="Arial" charset="0"/>
              </a:rPr>
              <a:t>DCS Rapport om aortasygdomme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928813"/>
            <a:ext cx="7677150" cy="4124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116DE-A90D-FE47-89DF-8F20295DAFDA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688623"/>
            <a:ext cx="7772400" cy="764822"/>
          </a:xfrm>
        </p:spPr>
        <p:txBody>
          <a:bodyPr lIns="92075" tIns="46038" rIns="92075" bIns="46038">
            <a:normAutofit/>
          </a:bodyPr>
          <a:lstStyle/>
          <a:p>
            <a:r>
              <a:rPr lang="da-DK" sz="2800" dirty="0">
                <a:solidFill>
                  <a:schemeClr val="bg1"/>
                </a:solidFill>
                <a:latin typeface="Arial" charset="0"/>
                <a:cs typeface="Arial" charset="0"/>
              </a:rPr>
              <a:t>Aortainsufficiens, sværhedsgrad</a:t>
            </a: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43063"/>
            <a:ext cx="637222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3466" y="716844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>
                <a:solidFill>
                  <a:schemeClr val="bg1"/>
                </a:solidFill>
                <a:latin typeface="Arial" charset="0"/>
              </a:rPr>
              <a:t>Aortainsufficiens – Venstre ventrikel !!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19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1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3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5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60174" y="1346200"/>
            <a:ext cx="434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da-DK" sz="18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ventrikels størrelse og funktion</a:t>
            </a:r>
          </a:p>
          <a:p>
            <a:pPr lvl="1" algn="l"/>
            <a:r>
              <a:rPr lang="da-DK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Venstre ventrikels dimensioner udmåles og den systoliske funktion vurderes. </a:t>
            </a:r>
          </a:p>
          <a:p>
            <a:pPr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8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Kronisk AI medfører </a:t>
            </a:r>
          </a:p>
          <a:p>
            <a:pPr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>
              <a:buFontTx/>
              <a:buChar char="-"/>
            </a:pP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volumenbelastning </a:t>
            </a:r>
          </a:p>
          <a:p>
            <a:pPr lvl="1"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(øgede vægbevægelser og dilatation)</a:t>
            </a:r>
          </a:p>
          <a:p>
            <a:pPr lvl="1"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>
              <a:buFontTx/>
              <a:buChar char="-"/>
            </a:pP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trykbelastning (øget vægtykkelse) af</a:t>
            </a:r>
          </a:p>
          <a:p>
            <a:pPr lvl="1"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   venstre ventrikel</a:t>
            </a:r>
          </a:p>
          <a:p>
            <a:pPr lvl="1"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- på længere sigt nedsættelse af EF. </a:t>
            </a: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rgbClr val="009973"/>
              </a:solidFill>
              <a:latin typeface="Arial" charset="0"/>
              <a:cs typeface="Arial" charset="0"/>
            </a:endParaRPr>
          </a:p>
          <a:p>
            <a:pPr algn="l"/>
            <a:endParaRPr lang="da-DK" sz="1400" dirty="0">
              <a:solidFill>
                <a:srgbClr val="009973"/>
              </a:solidFill>
              <a:latin typeface="Arial" charset="0"/>
              <a:cs typeface="Arial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2" name="AI AP4ch LV volumen+flutter 08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455" y="1255889"/>
            <a:ext cx="3902194" cy="29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p4k divx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3333" y="4202772"/>
            <a:ext cx="3383492" cy="240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I APlax flutter lav EF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I APlax col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143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60007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kstboks 6"/>
          <p:cNvSpPr txBox="1">
            <a:spLocks noChangeArrowheads="1"/>
          </p:cNvSpPr>
          <p:nvPr/>
        </p:nvSpPr>
        <p:spPr bwMode="auto">
          <a:xfrm>
            <a:off x="3708400" y="4005263"/>
            <a:ext cx="2151063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IVDs 	1.1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LVIDd 	6.37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LVPWd	1.35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LVIDs 	4.58 cm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A6101-DD0B-F740-80A2-1A8D9DBC2C34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29356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	Aortainsufficiens</a:t>
            </a:r>
            <a:endParaRPr lang="da-DK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7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69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1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3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04800" y="1089378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</a:pPr>
            <a:r>
              <a:rPr lang="da-DK" sz="16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Visualisering af insufficiensen</a:t>
            </a:r>
            <a:r>
              <a:rPr lang="da-DK" sz="1600" b="1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a-DK" sz="1600" b="1" dirty="0">
                <a:solidFill>
                  <a:schemeClr val="bg1"/>
                </a:solidFill>
                <a:latin typeface="Arial" charset="0"/>
              </a:rPr>
            </a:br>
            <a:endParaRPr lang="da-DK" sz="1600" b="1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Farve-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billedet af aortainsufficiensen fremstilles. </a:t>
            </a:r>
          </a:p>
          <a:p>
            <a:pPr algn="l">
              <a:spcBef>
                <a:spcPct val="50000"/>
              </a:spcBef>
            </a:pP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Vær meget omhyggelig med signalbehandlingen - forkert signalbehandling kan føre til betydelig over- eller underestimering af insufficiensgraden.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2" name="AI APlax color 08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204" y="1086556"/>
            <a:ext cx="3583514" cy="26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I col APlax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847" y="3828522"/>
            <a:ext cx="3606564" cy="270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I APlax col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795" y="3824111"/>
            <a:ext cx="3603094" cy="27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3466" y="702733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	Vena </a:t>
            </a:r>
            <a:r>
              <a:rPr lang="da-DK" dirty="0" err="1">
                <a:solidFill>
                  <a:schemeClr val="bg1"/>
                </a:solidFill>
                <a:latin typeface="Arial" charset="0"/>
              </a:rPr>
              <a:t>contracta</a:t>
            </a:r>
            <a:endParaRPr lang="da-DK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1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3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5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7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304800" y="1357488"/>
            <a:ext cx="451167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Identificér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regurgitationsjettets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tre komponenter i samme skanneplan: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flow konvergens zone (</a:t>
            </a:r>
            <a:r>
              <a:rPr lang="ja-JP" alt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”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PISA skal</a:t>
            </a:r>
            <a:r>
              <a:rPr lang="ja-JP" alt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”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vena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contracta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(det smalleste sted)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jet turbulens i venstre ventrikel</a:t>
            </a:r>
          </a:p>
          <a:p>
            <a:pPr algn="l">
              <a:buFontTx/>
              <a:buChar char="-"/>
            </a:pP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u="sng" dirty="0">
                <a:solidFill>
                  <a:schemeClr val="bg1"/>
                </a:solidFill>
                <a:latin typeface="Arial" charset="0"/>
                <a:cs typeface="Arial" charset="0"/>
              </a:rPr>
              <a:t>Vena </a:t>
            </a:r>
            <a:r>
              <a:rPr lang="da-DK" sz="1600" u="sng" dirty="0" err="1">
                <a:solidFill>
                  <a:schemeClr val="bg1"/>
                </a:solidFill>
                <a:latin typeface="Arial" charset="0"/>
                <a:cs typeface="Arial" charset="0"/>
              </a:rPr>
              <a:t>contracta</a:t>
            </a:r>
            <a:r>
              <a:rPr lang="da-DK" sz="1600" u="sng" dirty="0">
                <a:solidFill>
                  <a:schemeClr val="bg1"/>
                </a:solidFill>
                <a:latin typeface="Arial" charset="0"/>
                <a:cs typeface="Arial" charset="0"/>
              </a:rPr>
              <a:t>: 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&lt; 0.3 cm tyder på mild AI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&gt; 0.6 cm tyder på svær AI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u="sng" dirty="0">
                <a:solidFill>
                  <a:schemeClr val="bg1"/>
                </a:solidFill>
                <a:latin typeface="Arial" charset="0"/>
                <a:cs typeface="Arial" charset="0"/>
              </a:rPr>
              <a:t>Fordele: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relativt flowuafhængig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mindre afhængig af tekniske faktorer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u="sng" dirty="0">
                <a:solidFill>
                  <a:schemeClr val="bg1"/>
                </a:solidFill>
                <a:latin typeface="Arial" charset="0"/>
                <a:cs typeface="Arial" charset="0"/>
              </a:rPr>
              <a:t>Begrænsninger: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- ikke-cirkulært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regurgitations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orificium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- multiple insufficiensjets</a:t>
            </a: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dynamisk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regurgitations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orificium</a:t>
            </a:r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buFontTx/>
              <a:buChar char="-"/>
            </a:pP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måleusikkerhed</a:t>
            </a: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pSp>
        <p:nvGrpSpPr>
          <p:cNvPr id="16405" name="Gruppe 26"/>
          <p:cNvGrpSpPr>
            <a:grpSpLocks/>
          </p:cNvGrpSpPr>
          <p:nvPr/>
        </p:nvGrpSpPr>
        <p:grpSpPr bwMode="auto">
          <a:xfrm>
            <a:off x="4732338" y="1752600"/>
            <a:ext cx="4152900" cy="3924300"/>
            <a:chOff x="5649425" y="1143000"/>
            <a:chExt cx="2571750" cy="2362200"/>
          </a:xfrm>
        </p:grpSpPr>
        <p:pic>
          <p:nvPicPr>
            <p:cNvPr id="16408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425" y="1143000"/>
              <a:ext cx="257175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409" name="Lige forbindelse 39"/>
            <p:cNvCxnSpPr>
              <a:cxnSpLocks noChangeShapeType="1"/>
            </p:cNvCxnSpPr>
            <p:nvPr/>
          </p:nvCxnSpPr>
          <p:spPr bwMode="auto">
            <a:xfrm rot="16200000" flipH="1">
              <a:off x="7161066" y="1967693"/>
              <a:ext cx="94859" cy="507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406" name="Rektangel 27"/>
          <p:cNvSpPr>
            <a:spLocks noChangeArrowheads="1"/>
          </p:cNvSpPr>
          <p:nvPr/>
        </p:nvSpPr>
        <p:spPr bwMode="auto">
          <a:xfrm>
            <a:off x="5670550" y="2085975"/>
            <a:ext cx="189388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Vena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contracta</a:t>
            </a:r>
            <a:endParaRPr lang="da-DK" sz="2000" dirty="0"/>
          </a:p>
        </p:txBody>
      </p:sp>
      <p:cxnSp>
        <p:nvCxnSpPr>
          <p:cNvPr id="16407" name="Lige pilforbindelse 29"/>
          <p:cNvCxnSpPr>
            <a:cxnSpLocks noChangeShapeType="1"/>
          </p:cNvCxnSpPr>
          <p:nvPr/>
        </p:nvCxnSpPr>
        <p:spPr bwMode="auto">
          <a:xfrm rot="16200000" flipH="1">
            <a:off x="6754812" y="2595563"/>
            <a:ext cx="473075" cy="311150"/>
          </a:xfrm>
          <a:prstGeom prst="straightConnector1">
            <a:avLst/>
          </a:prstGeom>
          <a:noFill/>
          <a:ln w="31750">
            <a:solidFill>
              <a:srgbClr val="FFFF66"/>
            </a:solidFill>
            <a:round/>
            <a:headEnd/>
            <a:tailEnd type="arrow" w="med" len="med"/>
          </a:ln>
        </p:spPr>
      </p:cxn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332" y="1143860"/>
            <a:ext cx="5065890" cy="429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kstboks 2"/>
          <p:cNvSpPr txBox="1">
            <a:spLocks noChangeArrowheads="1"/>
          </p:cNvSpPr>
          <p:nvPr/>
        </p:nvSpPr>
        <p:spPr bwMode="auto">
          <a:xfrm>
            <a:off x="1639712" y="5430486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PW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Doppler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lige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distalt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for afgangen af a.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subclavia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sin. </a:t>
            </a:r>
          </a:p>
          <a:p>
            <a:pPr algn="l" eaLnBrk="1" hangingPunct="1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Minimér vinkelfejl. Udmåles ved R-takken (=slutdiastole).</a:t>
            </a:r>
          </a:p>
          <a:p>
            <a:pPr algn="l" eaLnBrk="1" hangingPunct="1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Svær AI 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retrograd slutdiastolisk flowhastighed ≥ 20 cm/s.</a:t>
            </a:r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7412" name="Tekstboks 3"/>
          <p:cNvSpPr txBox="1">
            <a:spLocks noChangeArrowheads="1"/>
          </p:cNvSpPr>
          <p:nvPr/>
        </p:nvSpPr>
        <p:spPr bwMode="auto">
          <a:xfrm>
            <a:off x="191750" y="711729"/>
            <a:ext cx="7711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Retrogradt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slutdiastolisk flow i aorta </a:t>
            </a:r>
            <a:r>
              <a:rPr lang="da-DK" dirty="0" err="1">
                <a:solidFill>
                  <a:schemeClr val="bg1"/>
                </a:solidFill>
                <a:latin typeface="Arial" charset="0"/>
                <a:cs typeface="Arial" charset="0"/>
              </a:rPr>
              <a:t>descendens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kstboks 1"/>
          <p:cNvSpPr txBox="1">
            <a:spLocks noChangeArrowheads="1"/>
          </p:cNvSpPr>
          <p:nvPr/>
        </p:nvSpPr>
        <p:spPr bwMode="auto">
          <a:xfrm>
            <a:off x="1354138" y="1455738"/>
            <a:ext cx="6508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3200">
                <a:solidFill>
                  <a:schemeClr val="bg1"/>
                </a:solidFill>
                <a:latin typeface="Arial" charset="0"/>
                <a:cs typeface="Arial" charset="0"/>
              </a:rPr>
              <a:t>Andre mindre vægtige parametre </a:t>
            </a:r>
          </a:p>
          <a:p>
            <a:pPr eaLnBrk="1" hangingPunct="1"/>
            <a:r>
              <a:rPr lang="da-DK" sz="3200">
                <a:solidFill>
                  <a:schemeClr val="bg1"/>
                </a:solidFill>
                <a:latin typeface="Arial" charset="0"/>
                <a:cs typeface="Arial" charset="0"/>
              </a:rPr>
              <a:t>til vurdering af aortainsufficiens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620889"/>
            <a:ext cx="7772400" cy="550333"/>
          </a:xfrm>
        </p:spPr>
        <p:txBody>
          <a:bodyPr lIns="92075" tIns="46038" rIns="92075" bIns="46038">
            <a:normAutofit/>
          </a:bodyPr>
          <a:lstStyle/>
          <a:p>
            <a:pPr>
              <a:defRPr/>
            </a:pPr>
            <a:r>
              <a:rPr lang="da-DK" sz="24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AI med PISA metoden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11250"/>
            <a:ext cx="64674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30850" y="6519863"/>
            <a:ext cx="3613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Enriquez-Sarano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et al NEJM 2004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" y="4643261"/>
            <a:ext cx="78470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da-DK" sz="2000">
                <a:solidFill>
                  <a:schemeClr val="bg1"/>
                </a:solidFill>
                <a:latin typeface="Arial" charset="0"/>
              </a:rPr>
              <a:t>PISA radius =  0.74 cm. Aliaseringshastighed = 0.40 m/s</a:t>
            </a:r>
          </a:p>
          <a:p>
            <a:pPr algn="l"/>
            <a:r>
              <a:rPr lang="da-DK" sz="2000">
                <a:solidFill>
                  <a:schemeClr val="bg1"/>
                </a:solidFill>
                <a:latin typeface="Arial" charset="0"/>
              </a:rPr>
              <a:t>Max hastighed af regurgiterende flow = 4.5 m/s</a:t>
            </a:r>
          </a:p>
          <a:p>
            <a:pPr algn="l"/>
            <a:r>
              <a:rPr lang="da-DK" sz="2000">
                <a:solidFill>
                  <a:schemeClr val="bg1"/>
                </a:solidFill>
                <a:latin typeface="Arial" charset="0"/>
              </a:rPr>
              <a:t>ERO beregnes til 0.30 cm</a:t>
            </a:r>
            <a:r>
              <a:rPr lang="da-DK" sz="2000" baseline="30000">
                <a:solidFill>
                  <a:schemeClr val="bg1"/>
                </a:solidFill>
                <a:latin typeface="Arial" charset="0"/>
              </a:rPr>
              <a:t>2</a:t>
            </a:r>
          </a:p>
          <a:p>
            <a:pPr algn="l"/>
            <a:endParaRPr lang="da-DK" sz="200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da-DK" sz="2000">
                <a:solidFill>
                  <a:schemeClr val="bg1"/>
                </a:solidFill>
                <a:latin typeface="Arial" charset="0"/>
              </a:rPr>
              <a:t>Svær AI: ERO ≥0.30 cm</a:t>
            </a:r>
            <a:r>
              <a:rPr lang="da-DK" sz="2000" baseline="30000">
                <a:solidFill>
                  <a:schemeClr val="bg1"/>
                </a:solidFill>
                <a:latin typeface="Arial" charset="0"/>
              </a:rPr>
              <a:t>2</a:t>
            </a:r>
            <a:r>
              <a:rPr lang="da-DK" sz="2000">
                <a:solidFill>
                  <a:schemeClr val="bg1"/>
                </a:solidFill>
                <a:latin typeface="Arial" charset="0"/>
              </a:rPr>
              <a:t> eller regurgitations-volumen ≥60 ml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A6101-DD0B-F740-80A2-1A8D9DBC2C34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15244" y="702733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 dirty="0" smtClean="0">
                <a:solidFill>
                  <a:schemeClr val="bg1"/>
                </a:solidFill>
                <a:latin typeface="Arial" charset="0"/>
              </a:rPr>
              <a:t>		</a:t>
            </a:r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Aortaklapinsufficiens</a:t>
            </a:r>
            <a:endParaRPr lang="da-DK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762000" y="1267178"/>
            <a:ext cx="7924800" cy="13716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Patofysiologi</a:t>
            </a:r>
            <a:r>
              <a:rPr lang="da-DK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Volumen overload =&gt; Øget </a:t>
            </a:r>
            <a:r>
              <a:rPr lang="da-DK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afterload</a:t>
            </a:r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-----=&gt; LV dilatation -------=&gt; LV </a:t>
            </a:r>
            <a:r>
              <a:rPr lang="da-DK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hypertrofi</a:t>
            </a:r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</a:t>
            </a:r>
          </a:p>
          <a:p>
            <a:pPr algn="l"/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-----=&gt; Højere EF  ---------------------------=&gt; Lavere EF         (sent: </a:t>
            </a:r>
            <a:r>
              <a:rPr lang="da-DK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palpitationer</a:t>
            </a:r>
            <a:r>
              <a:rPr lang="da-DK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angina)</a:t>
            </a:r>
          </a:p>
          <a:p>
            <a:pPr algn="l"/>
            <a:endParaRPr lang="da-DK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762000" y="2791178"/>
            <a:ext cx="7924800" cy="17526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Ekkokardiografi 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D ekko		LV morfologi - LV volumen, diameter og vægtykkelse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 color flow	Vena Contracta, Areal af jet i LVOT (parasternalt)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PW doppler	AI tilbageflow i aorta thoracalis descendens (suprasternalt)</a:t>
            </a:r>
          </a:p>
          <a:p>
            <a:pPr algn="l"/>
            <a:endParaRPr lang="da-DK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762000" y="4696178"/>
            <a:ext cx="7881938" cy="15859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Mekanisme </a:t>
            </a:r>
          </a:p>
          <a:p>
            <a:pPr algn="l"/>
            <a:r>
              <a:rPr lang="da-D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Primær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Degenerativ 	Senil calcifikation, endokarditis, Febris rheumatika, medicin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Kongenit	Bicuspid aortaklap, VSD</a:t>
            </a:r>
          </a:p>
          <a:p>
            <a:pPr algn="l"/>
            <a:r>
              <a:rPr lang="da-D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Sekundær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Aortadilatation	Hypertension, Marfan, Aortadissektion, syfilis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7" grpId="0" build="p" autoUpdateAnimBg="0"/>
      <p:bldP spid="77848" grpId="0" build="p" autoUpdateAnimBg="0"/>
      <p:bldP spid="7784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boks 1"/>
          <p:cNvSpPr txBox="1">
            <a:spLocks noChangeArrowheads="1"/>
          </p:cNvSpPr>
          <p:nvPr/>
        </p:nvSpPr>
        <p:spPr bwMode="auto">
          <a:xfrm>
            <a:off x="241124" y="596900"/>
            <a:ext cx="8672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err="1">
                <a:solidFill>
                  <a:schemeClr val="bg1"/>
                </a:solidFill>
                <a:latin typeface="Arial" charset="0"/>
                <a:cs typeface="Arial" charset="0"/>
              </a:rPr>
              <a:t>Regurgitationsjet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 målt lige under klapniveau på overgangen </a:t>
            </a:r>
          </a:p>
          <a:p>
            <a:pPr algn="l" eaLnBrk="1" hangingPunct="1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mellem klap og LVOT med </a:t>
            </a:r>
            <a:r>
              <a:rPr lang="da-DK" dirty="0" err="1">
                <a:solidFill>
                  <a:schemeClr val="bg1"/>
                </a:solidFill>
                <a:latin typeface="Arial" charset="0"/>
                <a:cs typeface="Arial" charset="0"/>
              </a:rPr>
              <a:t>Nyquist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 grænse 50-60 cm/s</a:t>
            </a:r>
          </a:p>
          <a:p>
            <a:pPr algn="l" eaLnBrk="1" hangingPunct="1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	- jet-diameter/LVOT-diameter &gt; 65%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svær AI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 eaLnBrk="1" hangingPunct="1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	- jet-areal/ LVOT-areal &gt; 33% </a:t>
            </a:r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svær AI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483" name="Gruppe 7"/>
          <p:cNvGrpSpPr>
            <a:grpSpLocks/>
          </p:cNvGrpSpPr>
          <p:nvPr/>
        </p:nvGrpSpPr>
        <p:grpSpPr bwMode="auto">
          <a:xfrm>
            <a:off x="1608666" y="2159000"/>
            <a:ext cx="5816071" cy="4222574"/>
            <a:chOff x="1236133" y="550333"/>
            <a:chExt cx="6924341" cy="5554691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133" y="550333"/>
              <a:ext cx="6924341" cy="5554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85" name="Lige pilforbindelse 9"/>
            <p:cNvCxnSpPr>
              <a:cxnSpLocks noChangeShapeType="1"/>
            </p:cNvCxnSpPr>
            <p:nvPr/>
          </p:nvCxnSpPr>
          <p:spPr bwMode="auto">
            <a:xfrm rot="5400000">
              <a:off x="2218267" y="2794002"/>
              <a:ext cx="1947336" cy="10159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20486" name="Lige pilforbindelse 10"/>
            <p:cNvCxnSpPr>
              <a:cxnSpLocks noChangeShapeType="1"/>
            </p:cNvCxnSpPr>
            <p:nvPr/>
          </p:nvCxnSpPr>
          <p:spPr bwMode="auto">
            <a:xfrm rot="5400000">
              <a:off x="2662768" y="3162299"/>
              <a:ext cx="770467" cy="508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29355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CW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da-DK" dirty="0" err="1">
                <a:solidFill>
                  <a:schemeClr val="bg1"/>
                </a:solidFill>
                <a:latin typeface="Arial" charset="0"/>
              </a:rPr>
              <a:t>Doppler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 Pressure half-time (PHT)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1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3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5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73063" y="1258183"/>
            <a:ext cx="83058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PHT angiver tiden til halvering af trykforskellen mellem aorta og venstre ventrikel i diastolen.</a:t>
            </a:r>
          </a:p>
          <a:p>
            <a:pPr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Ved kronisk AI er PHT en relativ usikker metode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pga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mange fejlkilder . </a:t>
            </a: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PHT ≤250 ms kan tyde på svær AI.</a:t>
            </a:r>
          </a:p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PHT ≥500 ms kan tyde på mild AI</a:t>
            </a:r>
          </a:p>
          <a:p>
            <a:pPr algn="l"/>
            <a:endParaRPr lang="da-DK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14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1524" name="Picture 23" descr="D:\Powerpoint filer\Ekko II powerpoint\Aortainsufficiens\p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888" y="2648470"/>
            <a:ext cx="4183135" cy="36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43467" y="702733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	Aortainsufficiens</a:t>
            </a:r>
            <a:endParaRPr lang="da-DK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5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7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39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1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04800" y="1555044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sz="16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Jet udbredelse i ve. ventrikels længdeakse: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Tidligere hyppigt anvendt, men meget usikkert mål for graden af aortainsufficiens. 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Ved svær AI med stort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regurgitationsvolumen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er </a:t>
            </a:r>
            <a:r>
              <a:rPr lang="da-DK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jettet</a:t>
            </a:r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 bredt, men turbulensen begrænset, hvilket kan føre til undervurdering af AI graden. 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1600" dirty="0">
                <a:solidFill>
                  <a:schemeClr val="bg1"/>
                </a:solidFill>
                <a:latin typeface="Arial" charset="0"/>
                <a:cs typeface="Arial" charset="0"/>
              </a:rPr>
              <a:t>Anbefales ikke.</a:t>
            </a:r>
            <a:endParaRPr lang="da-DK" sz="1600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da-DK" sz="1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4" name="AI col APlax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35768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I plax old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266" y="1579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i-sax-color.wmv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57688"/>
            <a:ext cx="28003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9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5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4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88" y="239165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graphicFrame>
        <p:nvGraphicFramePr>
          <p:cNvPr id="225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3793864"/>
              </p:ext>
            </p:extLst>
          </p:nvPr>
        </p:nvGraphicFramePr>
        <p:xfrm>
          <a:off x="520700" y="1267707"/>
          <a:ext cx="8305800" cy="3810000"/>
        </p:xfrm>
        <a:graphic>
          <a:graphicData uri="http://schemas.openxmlformats.org/drawingml/2006/table">
            <a:tbl>
              <a:tblPr/>
              <a:tblGrid>
                <a:gridCol w="3505200"/>
                <a:gridCol w="1600200"/>
                <a:gridCol w="1638300"/>
                <a:gridCol w="15621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AI grad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Let  </a:t>
                      </a: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Moderat  </a:t>
                      </a: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Svær  </a:t>
                      </a: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LV volumenbelastning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- LVEDD 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- øgede vægbevægelser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Ingen/let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moderat</a:t>
                      </a: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da-DK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moderat/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svær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Vena contracta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3 mm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3-6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Char char="Ø"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Retrogradt flow i aorta descendens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Ingen/kort flow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Holodiastolisk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&gt;20 cm/s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Jet-diameter/LVOT-diameter (PLAX)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25 %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25-40 %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 40-65 %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Jet-areal/LVOT-areal (SAX)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10-33 %</a:t>
                      </a: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&gt;33 %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Prævalvulær acceleration over klappen</a:t>
                      </a:r>
                      <a:r>
                        <a:rPr kumimoji="0" lang="da-DK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(PISA-skal)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3597" name="Text Box 329"/>
          <p:cNvSpPr txBox="1">
            <a:spLocks noChangeArrowheads="1"/>
          </p:cNvSpPr>
          <p:nvPr/>
        </p:nvSpPr>
        <p:spPr bwMode="auto">
          <a:xfrm>
            <a:off x="629356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Aortainsufficiens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da-DK" dirty="0" err="1">
                <a:solidFill>
                  <a:schemeClr val="bg1"/>
                </a:solidFill>
                <a:latin typeface="Arial" charset="0"/>
              </a:rPr>
              <a:t>kvantitering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 af sværhedsgrad</a:t>
            </a:r>
          </a:p>
        </p:txBody>
      </p: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431800" y="5164138"/>
            <a:ext cx="5621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MR-skanning kan anvendes i tvivlstilfælde:</a:t>
            </a:r>
          </a:p>
          <a:p>
            <a:pPr algn="l" eaLnBrk="1" hangingPunct="1"/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Regurgitations-fraktion &gt;50 %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Svær AI</a:t>
            </a:r>
          </a:p>
          <a:p>
            <a:pPr algn="l" eaLnBrk="1" hangingPunct="1"/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</a:rPr>
              <a:t>Regurgitations-volumen &gt;60 ml </a:t>
            </a:r>
            <a:r>
              <a:rPr lang="da-DK" sz="2000">
                <a:solidFill>
                  <a:schemeClr val="bg1"/>
                </a:solidFill>
                <a:latin typeface="Arial" charset="0"/>
                <a:cs typeface="Arial" charset="0"/>
                <a:sym typeface="Wingdings" charset="0"/>
              </a:rPr>
              <a:t> Svær AI</a:t>
            </a:r>
            <a:endParaRPr lang="da-DK" sz="2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23600" name="Lige pilforbindelse 7"/>
          <p:cNvCxnSpPr>
            <a:cxnSpLocks noChangeShapeType="1"/>
          </p:cNvCxnSpPr>
          <p:nvPr/>
        </p:nvCxnSpPr>
        <p:spPr bwMode="auto">
          <a:xfrm>
            <a:off x="144463" y="2197982"/>
            <a:ext cx="261937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3601" name="Lige pilforbindelse 9"/>
          <p:cNvCxnSpPr>
            <a:cxnSpLocks noChangeShapeType="1"/>
          </p:cNvCxnSpPr>
          <p:nvPr/>
        </p:nvCxnSpPr>
        <p:spPr bwMode="auto">
          <a:xfrm>
            <a:off x="144463" y="2952044"/>
            <a:ext cx="261937" cy="1588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23602" name="Lige pilforbindelse 10"/>
          <p:cNvCxnSpPr>
            <a:cxnSpLocks noChangeShapeType="1"/>
          </p:cNvCxnSpPr>
          <p:nvPr/>
        </p:nvCxnSpPr>
        <p:spPr bwMode="auto">
          <a:xfrm>
            <a:off x="144463" y="3528307"/>
            <a:ext cx="261937" cy="1587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586" y="649111"/>
            <a:ext cx="5243413" cy="58077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ktangel 1"/>
          <p:cNvSpPr>
            <a:spLocks noChangeArrowheads="1"/>
          </p:cNvSpPr>
          <p:nvPr/>
        </p:nvSpPr>
        <p:spPr bwMode="auto">
          <a:xfrm>
            <a:off x="392289" y="1761772"/>
            <a:ext cx="8618538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  <a:latin typeface="Arial" charset="0"/>
                <a:cs typeface="Arial" charset="0"/>
              </a:rPr>
              <a:t>Symptomatiske patienter 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Volumenbelastet venstre ventrikel og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vena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contracta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&gt; 6 mm 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Asymptomatiske</a:t>
            </a:r>
            <a:r>
              <a:rPr lang="da-DK" b="1" dirty="0">
                <a:solidFill>
                  <a:schemeClr val="bg1"/>
                </a:solidFill>
                <a:latin typeface="Arial" charset="0"/>
                <a:cs typeface="Arial" charset="0"/>
              </a:rPr>
              <a:t> patienter 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Volumenbelastet venstre ventrikel og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vena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contracta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&gt; 6 mm og EF &lt; 60%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u="sng" dirty="0">
                <a:solidFill>
                  <a:schemeClr val="bg1"/>
                </a:solidFill>
                <a:latin typeface="Arial" charset="0"/>
                <a:cs typeface="Arial" charset="0"/>
              </a:rPr>
              <a:t>eller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systolisk venstre ventrikel dimension &gt; 2,5 cm/m²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u="sng" dirty="0">
                <a:solidFill>
                  <a:schemeClr val="bg1"/>
                </a:solidFill>
                <a:latin typeface="Arial" charset="0"/>
                <a:cs typeface="Arial" charset="0"/>
              </a:rPr>
              <a:t>eller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diastolisk venstre ventrikel dimension &gt; 7,5 cm</a:t>
            </a:r>
          </a:p>
          <a:p>
            <a:pPr algn="l"/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						NBV 2010</a:t>
            </a:r>
          </a:p>
        </p:txBody>
      </p:sp>
      <p:sp>
        <p:nvSpPr>
          <p:cNvPr id="25603" name="Tekstboks 2"/>
          <p:cNvSpPr txBox="1">
            <a:spLocks noChangeArrowheads="1"/>
          </p:cNvSpPr>
          <p:nvPr/>
        </p:nvSpPr>
        <p:spPr bwMode="auto">
          <a:xfrm>
            <a:off x="620105" y="722490"/>
            <a:ext cx="6364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Operationsindikation </a:t>
            </a:r>
            <a:r>
              <a:rPr lang="da-DK" b="1" dirty="0">
                <a:solidFill>
                  <a:schemeClr val="bg1"/>
                </a:solidFill>
                <a:latin typeface="Arial" charset="0"/>
                <a:cs typeface="Arial" charset="0"/>
              </a:rPr>
              <a:t>ved kronisk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29356" y="708378"/>
            <a:ext cx="7772400" cy="646289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400" dirty="0">
                <a:solidFill>
                  <a:schemeClr val="bg1"/>
                </a:solidFill>
                <a:latin typeface="Arial" charset="0"/>
                <a:cs typeface="Arial" charset="0"/>
              </a:rPr>
              <a:t>Akut Aortainsufficiens</a:t>
            </a:r>
          </a:p>
        </p:txBody>
      </p:sp>
      <p:graphicFrame>
        <p:nvGraphicFramePr>
          <p:cNvPr id="19484" name="Group 28"/>
          <p:cNvGraphicFramePr>
            <a:graphicFrameLocks noGrp="1"/>
          </p:cNvGraphicFramePr>
          <p:nvPr/>
        </p:nvGraphicFramePr>
        <p:xfrm>
          <a:off x="1993900" y="2917825"/>
          <a:ext cx="5062538" cy="1836737"/>
        </p:xfrm>
        <a:graphic>
          <a:graphicData uri="http://schemas.openxmlformats.org/drawingml/2006/table">
            <a:tbl>
              <a:tblPr/>
              <a:tblGrid>
                <a:gridCol w="1939925"/>
                <a:gridCol w="1614488"/>
                <a:gridCol w="1508125"/>
              </a:tblGrid>
              <a:tr h="339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Kronisk AI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Akut AI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7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Venstre ventrikel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Dilateret</a:t>
                      </a:r>
                      <a:endParaRPr kumimoji="0" lang="da-DK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Normal /</a:t>
                      </a:r>
                      <a:b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let dilateret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33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Pulstryk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Stor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Lille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79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Trykudligning</a:t>
                      </a:r>
                      <a:b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AO-LV </a:t>
                      </a: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Relativ langsom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Hurtig </a:t>
                      </a:r>
                      <a:b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(kort PHT)</a:t>
                      </a:r>
                    </a:p>
                  </a:txBody>
                  <a:tcPr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sp>
        <p:nvSpPr>
          <p:cNvPr id="26649" name="Rektangel 4"/>
          <p:cNvSpPr>
            <a:spLocks noChangeArrowheads="1"/>
          </p:cNvSpPr>
          <p:nvPr/>
        </p:nvSpPr>
        <p:spPr bwMode="auto">
          <a:xfrm>
            <a:off x="673100" y="1720850"/>
            <a:ext cx="74803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Tidlig lukning af mitralklappen er tegn på svær akut AI. </a:t>
            </a:r>
          </a:p>
          <a:p>
            <a:pPr algn="l">
              <a:spcBef>
                <a:spcPct val="50000"/>
              </a:spcBef>
            </a:pPr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Øget mitral-septal afstand og normal pumpefunktion skal udløse mistanke om AI. </a:t>
            </a:r>
          </a:p>
        </p:txBody>
      </p:sp>
      <p:sp>
        <p:nvSpPr>
          <p:cNvPr id="26650" name="Text Box 46"/>
          <p:cNvSpPr txBox="1">
            <a:spLocks noChangeArrowheads="1"/>
          </p:cNvSpPr>
          <p:nvPr/>
        </p:nvSpPr>
        <p:spPr bwMode="auto">
          <a:xfrm>
            <a:off x="687388" y="4935538"/>
            <a:ext cx="7654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Farve-doppler AI jettet kan være mindre udtalt ved den svære, akutte AI p.g.a. den relativt lille trykforskel mellem aorta og venstre ventrikel</a:t>
            </a:r>
            <a:endParaRPr lang="da-DK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116DE-A90D-FE47-89DF-8F20295DAFDA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resource\imag1024\kapitel6\fig6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08" y="1252361"/>
            <a:ext cx="73723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ktangel 2"/>
          <p:cNvSpPr>
            <a:spLocks noChangeArrowheads="1"/>
          </p:cNvSpPr>
          <p:nvPr/>
        </p:nvSpPr>
        <p:spPr bwMode="auto">
          <a:xfrm>
            <a:off x="571500" y="4769555"/>
            <a:ext cx="8328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Pga. akut svær aortainsufficiens opstår en voldsom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midtdiastolisk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trykstigning i  venstre ventrikel, der overstiger trykket i venstre atrium. </a:t>
            </a:r>
          </a:p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Derfor lukker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mitralklappen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da-DK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) længe før den mekaniske systole (</a:t>
            </a:r>
            <a:r>
              <a:rPr lang="da-DK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), ja endog før QRS-komplekset i EKG</a:t>
            </a:r>
            <a:r>
              <a:rPr lang="ja-JP" alt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’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et (</a:t>
            </a:r>
            <a:r>
              <a:rPr lang="da-DK" sz="1800" b="1" dirty="0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). </a:t>
            </a:r>
          </a:p>
          <a:p>
            <a:pPr algn="l"/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Fundet viser trussel om afgørende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hæmodynamisk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instabilitet</a:t>
            </a:r>
            <a:r>
              <a:rPr lang="da-DK" sz="1800" dirty="0">
                <a:solidFill>
                  <a:schemeClr val="bg1"/>
                </a:solidFill>
                <a:latin typeface="Arial" charset="0"/>
                <a:cs typeface="Arial" charset="0"/>
              </a:rPr>
              <a:t>, og afgiver indikation for akut klapsubstitution. </a:t>
            </a:r>
          </a:p>
        </p:txBody>
      </p:sp>
      <p:sp>
        <p:nvSpPr>
          <p:cNvPr id="27652" name="Tekstboks 3"/>
          <p:cNvSpPr txBox="1">
            <a:spLocks noChangeArrowheads="1"/>
          </p:cNvSpPr>
          <p:nvPr/>
        </p:nvSpPr>
        <p:spPr bwMode="auto">
          <a:xfrm>
            <a:off x="2188825" y="709085"/>
            <a:ext cx="5128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dirty="0">
                <a:solidFill>
                  <a:schemeClr val="bg1"/>
                </a:solidFill>
                <a:latin typeface="Arial" charset="0"/>
                <a:cs typeface="Arial" charset="0"/>
              </a:rPr>
              <a:t>Præmatur aflukning af </a:t>
            </a:r>
            <a:r>
              <a:rPr lang="da-DK" dirty="0" err="1">
                <a:solidFill>
                  <a:schemeClr val="bg1"/>
                </a:solidFill>
                <a:latin typeface="Arial" charset="0"/>
                <a:cs typeface="Arial" charset="0"/>
              </a:rPr>
              <a:t>mitralklappen</a:t>
            </a:r>
            <a:endParaRPr lang="da-DK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7653" name="Tekstboks 4"/>
          <p:cNvSpPr txBox="1">
            <a:spLocks noChangeArrowheads="1"/>
          </p:cNvSpPr>
          <p:nvPr/>
        </p:nvSpPr>
        <p:spPr bwMode="auto">
          <a:xfrm>
            <a:off x="6751638" y="1871663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FFFF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7654" name="Tekstboks 5"/>
          <p:cNvSpPr txBox="1">
            <a:spLocks noChangeArrowheads="1"/>
          </p:cNvSpPr>
          <p:nvPr/>
        </p:nvSpPr>
        <p:spPr bwMode="auto">
          <a:xfrm>
            <a:off x="7035800" y="1863725"/>
            <a:ext cx="26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FFFF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7655" name="Tekstboks 6"/>
          <p:cNvSpPr txBox="1">
            <a:spLocks noChangeArrowheads="1"/>
          </p:cNvSpPr>
          <p:nvPr/>
        </p:nvSpPr>
        <p:spPr bwMode="auto">
          <a:xfrm>
            <a:off x="7258050" y="18637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 b="1">
                <a:solidFill>
                  <a:srgbClr val="FFFF00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7656" name="Rektangel 7"/>
          <p:cNvSpPr>
            <a:spLocks noChangeArrowheads="1"/>
          </p:cNvSpPr>
          <p:nvPr/>
        </p:nvSpPr>
        <p:spPr bwMode="auto">
          <a:xfrm>
            <a:off x="4251325" y="2214563"/>
            <a:ext cx="131763" cy="1889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27657" name="Rektangel 9"/>
          <p:cNvSpPr>
            <a:spLocks noChangeArrowheads="1"/>
          </p:cNvSpPr>
          <p:nvPr/>
        </p:nvSpPr>
        <p:spPr bwMode="auto">
          <a:xfrm>
            <a:off x="1576388" y="2622550"/>
            <a:ext cx="131762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9530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705556"/>
            <a:ext cx="7772400" cy="589844"/>
          </a:xfrm>
        </p:spPr>
        <p:txBody>
          <a:bodyPr lIns="92075" tIns="46038" rIns="92075" bIns="46038"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Times New Roman" charset="0"/>
              </a:rPr>
              <a:t>Aortainsufficiens resume</a:t>
            </a:r>
          </a:p>
        </p:txBody>
      </p:sp>
      <p:sp>
        <p:nvSpPr>
          <p:cNvPr id="28676" name="Freeform 3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8677" name="Freeform 4"/>
          <p:cNvSpPr>
            <a:spLocks/>
          </p:cNvSpPr>
          <p:nvPr/>
        </p:nvSpPr>
        <p:spPr bwMode="auto">
          <a:xfrm>
            <a:off x="2168525" y="1625600"/>
            <a:ext cx="4810125" cy="3608388"/>
          </a:xfrm>
          <a:custGeom>
            <a:avLst/>
            <a:gdLst>
              <a:gd name="T0" fmla="*/ 0 w 3408"/>
              <a:gd name="T1" fmla="*/ 0 h 2273"/>
              <a:gd name="T2" fmla="*/ 0 w 3408"/>
              <a:gd name="T3" fmla="*/ 2147483647 h 2273"/>
              <a:gd name="T4" fmla="*/ 2147483647 w 3408"/>
              <a:gd name="T5" fmla="*/ 2147483647 h 2273"/>
              <a:gd name="T6" fmla="*/ 2147483647 w 3408"/>
              <a:gd name="T7" fmla="*/ 0 h 2273"/>
              <a:gd name="T8" fmla="*/ 0 w 3408"/>
              <a:gd name="T9" fmla="*/ 0 h 2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"/>
              <a:gd name="T16" fmla="*/ 0 h 2273"/>
              <a:gd name="T17" fmla="*/ 3408 w 3408"/>
              <a:gd name="T18" fmla="*/ 2273 h 2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" h="2273">
                <a:moveTo>
                  <a:pt x="0" y="0"/>
                </a:moveTo>
                <a:lnTo>
                  <a:pt x="0" y="2272"/>
                </a:lnTo>
                <a:lnTo>
                  <a:pt x="3407" y="2272"/>
                </a:lnTo>
                <a:lnTo>
                  <a:pt x="340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620395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8679" name="AI APlax flutter lav EF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AI SAX zoom 08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9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43466" y="702734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	Aortaklapinsufficiens</a:t>
            </a:r>
            <a:endParaRPr lang="da-DK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733778" y="1337734"/>
            <a:ext cx="7924800" cy="13716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Patofysiologi 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Volumen overload =&gt; Øget afterload 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-----=&gt; LV dilatation -------=&gt; LV hypertrofi			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-----=&gt; Højere EF  ---------------------------=&gt; Lavere EF         (sent: palpitationer, angina)</a:t>
            </a:r>
          </a:p>
          <a:p>
            <a:pPr algn="l"/>
            <a:endParaRPr lang="da-DK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733778" y="2861734"/>
            <a:ext cx="7924800" cy="17526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Ekkokardiografi 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D ekko		LV morfologi - LV volumen, diameter og vægtykkelse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 color flow	Vena Contracta, Areal af jet i LVOT (parasternalt)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PW doppler	AI tilbageflow i aorta thoracalis descendens (suprasternalt)</a:t>
            </a:r>
          </a:p>
          <a:p>
            <a:pPr algn="l"/>
            <a:endParaRPr lang="da-DK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733778" y="4766734"/>
            <a:ext cx="7881938" cy="15859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da-DK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Mekanisme </a:t>
            </a:r>
          </a:p>
          <a:p>
            <a:pPr algn="l"/>
            <a:r>
              <a:rPr lang="da-D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Primær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Degenerativ 	Senil calcifikation, endokarditis, Febris rheumatika, medicin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Kongenit	Bicuspid aortaklap, VSD</a:t>
            </a:r>
          </a:p>
          <a:p>
            <a:pPr algn="l"/>
            <a:r>
              <a:rPr lang="da-DK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Sekundær</a:t>
            </a:r>
          </a:p>
          <a:p>
            <a:pPr algn="l"/>
            <a:r>
              <a:rPr lang="da-DK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Aortadilatation	Hypertension, Marfan, Aortadissektion, syfilis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7" grpId="0" build="p" autoUpdateAnimBg="0"/>
      <p:bldP spid="77848" grpId="0" build="p" autoUpdateAnimBg="0"/>
      <p:bldP spid="7784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>
              <a:latin typeface="Times New Roman" charset="0"/>
            </a:endParaRPr>
          </a:p>
        </p:txBody>
      </p:sp>
      <p:pic>
        <p:nvPicPr>
          <p:cNvPr id="5" name="AI APlax flutter lav EF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I APlax col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143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60007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kstboks 6"/>
          <p:cNvSpPr txBox="1">
            <a:spLocks noChangeArrowheads="1"/>
          </p:cNvSpPr>
          <p:nvPr/>
        </p:nvSpPr>
        <p:spPr bwMode="auto">
          <a:xfrm>
            <a:off x="3708400" y="4005263"/>
            <a:ext cx="2151063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IVDs 	1.1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LVIDd 	6.37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LVPWd	1.35 cm</a:t>
            </a:r>
          </a:p>
          <a:p>
            <a:pPr algn="l" eaLnBrk="1" hangingPunct="1"/>
            <a:r>
              <a:rPr lang="da-DK" sz="1800">
                <a:solidFill>
                  <a:schemeClr val="bg1"/>
                </a:solidFill>
                <a:latin typeface="Arial" charset="0"/>
                <a:cs typeface="Arial" charset="0"/>
              </a:rPr>
              <a:t>LVIDs 	4.58 cm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A6101-DD0B-F740-80A2-1A8D9DBC2C34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597" y="804333"/>
            <a:ext cx="5772766" cy="53057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A6101-DD0B-F740-80A2-1A8D9DBC2C34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Fig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463" y="991129"/>
            <a:ext cx="49053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clevelandclinic.org/heartcenter/images/guide/disease/marfan/aorticro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90" y="828675"/>
            <a:ext cx="3368675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7A6101-DD0B-F740-80A2-1A8D9DBC2C34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e 4"/>
          <p:cNvGrpSpPr>
            <a:grpSpLocks/>
          </p:cNvGrpSpPr>
          <p:nvPr/>
        </p:nvGrpSpPr>
        <p:grpSpPr bwMode="auto">
          <a:xfrm flipH="1">
            <a:off x="5408613" y="1536700"/>
            <a:ext cx="3482975" cy="3525838"/>
            <a:chOff x="5264971" y="3853451"/>
            <a:chExt cx="3097213" cy="2700337"/>
          </a:xfrm>
        </p:grpSpPr>
        <p:pic>
          <p:nvPicPr>
            <p:cNvPr id="2" name="Picture 23" descr="mitral anatomy"/>
            <p:cNvPicPr>
              <a:picLocks noChangeAspect="1" noChangeArrowheads="1"/>
            </p:cNvPicPr>
            <p:nvPr/>
          </p:nvPicPr>
          <p:blipFill>
            <a:blip r:embed="rId3" cstate="print"/>
            <a:srcRect l="58142" t="8652" b="16286"/>
            <a:stretch>
              <a:fillRect/>
            </a:stretch>
          </p:blipFill>
          <p:spPr bwMode="auto">
            <a:xfrm flipH="1">
              <a:off x="5264971" y="3853451"/>
              <a:ext cx="3097213" cy="270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4" name="Line 24"/>
            <p:cNvSpPr>
              <a:spLocks noChangeShapeType="1"/>
            </p:cNvSpPr>
            <p:nvPr/>
          </p:nvSpPr>
          <p:spPr bwMode="auto">
            <a:xfrm flipH="1" flipV="1">
              <a:off x="5790114" y="4088105"/>
              <a:ext cx="2087866" cy="1919780"/>
            </a:xfrm>
            <a:prstGeom prst="lin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6147" name="Gruppe 8"/>
          <p:cNvGrpSpPr>
            <a:grpSpLocks/>
          </p:cNvGrpSpPr>
          <p:nvPr/>
        </p:nvGrpSpPr>
        <p:grpSpPr bwMode="auto">
          <a:xfrm>
            <a:off x="127000" y="1557338"/>
            <a:ext cx="5065713" cy="3603625"/>
            <a:chOff x="187281" y="2580240"/>
            <a:chExt cx="5066477" cy="3603314"/>
          </a:xfrm>
        </p:grpSpPr>
        <p:pic>
          <p:nvPicPr>
            <p:cNvPr id="6148" name="plax.wmv">
              <a:hlinkClick r:id="" action="ppaction://media"/>
            </p:cNvPr>
            <p:cNvPicPr>
              <a:picLocks noRot="1" noChangeAspect="1"/>
            </p:cNvPicPr>
            <p:nvPr>
              <a:videoFile r:link="rId1"/>
              <p:extLst>
                <p:ext uri="{DAA4B4D4-6D71-4841-9C94-3DE7FCFB9230}">
                  <p14:media xmlns:p14="http://schemas.microsoft.com/office/powerpoint/2010/main" xmlns="" r:link="rId4"/>
                </p:ext>
              </p:ext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81" y="2580240"/>
              <a:ext cx="5066477" cy="360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49" name="Lige pilforbindelse 5"/>
            <p:cNvCxnSpPr>
              <a:cxnSpLocks noChangeShapeType="1"/>
            </p:cNvCxnSpPr>
            <p:nvPr/>
          </p:nvCxnSpPr>
          <p:spPr bwMode="auto">
            <a:xfrm rot="16200000" flipH="1">
              <a:off x="2209046" y="3730028"/>
              <a:ext cx="867625" cy="849519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50" name="Tekstboks 6"/>
            <p:cNvSpPr txBox="1">
              <a:spLocks noChangeArrowheads="1"/>
            </p:cNvSpPr>
            <p:nvPr/>
          </p:nvSpPr>
          <p:spPr bwMode="auto">
            <a:xfrm>
              <a:off x="1021533" y="3239631"/>
              <a:ext cx="1673855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a-DK">
                  <a:solidFill>
                    <a:schemeClr val="bg1"/>
                  </a:solidFill>
                  <a:latin typeface="Arial" charset="0"/>
                  <a:cs typeface="Arial" charset="0"/>
                </a:rPr>
                <a:t>Højre cusp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pe 15"/>
          <p:cNvGrpSpPr>
            <a:grpSpLocks/>
          </p:cNvGrpSpPr>
          <p:nvPr/>
        </p:nvGrpSpPr>
        <p:grpSpPr bwMode="auto">
          <a:xfrm>
            <a:off x="5395913" y="1149350"/>
            <a:ext cx="3449637" cy="4673600"/>
            <a:chOff x="5213476" y="1172970"/>
            <a:chExt cx="3206247" cy="4423895"/>
          </a:xfrm>
        </p:grpSpPr>
        <p:pic>
          <p:nvPicPr>
            <p:cNvPr id="2" name="Picture 9" descr="hjerte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3476" y="1172970"/>
              <a:ext cx="3206247" cy="442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" name="Line 24"/>
            <p:cNvSpPr>
              <a:spLocks noChangeShapeType="1"/>
            </p:cNvSpPr>
            <p:nvPr/>
          </p:nvSpPr>
          <p:spPr bwMode="auto">
            <a:xfrm flipV="1">
              <a:off x="5567594" y="2254901"/>
              <a:ext cx="2444892" cy="2915203"/>
            </a:xfrm>
            <a:prstGeom prst="lin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1811338"/>
            <a:ext cx="4887912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2" name="Lige pilforbindelse 7"/>
          <p:cNvCxnSpPr>
            <a:cxnSpLocks noChangeShapeType="1"/>
          </p:cNvCxnSpPr>
          <p:nvPr/>
        </p:nvCxnSpPr>
        <p:spPr bwMode="auto">
          <a:xfrm rot="16200000" flipH="1">
            <a:off x="2218532" y="2778919"/>
            <a:ext cx="1230312" cy="5080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3" name="Lige pilforbindelse 8"/>
          <p:cNvCxnSpPr>
            <a:cxnSpLocks noChangeShapeType="1"/>
          </p:cNvCxnSpPr>
          <p:nvPr/>
        </p:nvCxnSpPr>
        <p:spPr bwMode="auto">
          <a:xfrm rot="10800000">
            <a:off x="3638550" y="4398963"/>
            <a:ext cx="879475" cy="833437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74" name="Lige pilforbindelse 9"/>
          <p:cNvCxnSpPr>
            <a:cxnSpLocks noChangeShapeType="1"/>
          </p:cNvCxnSpPr>
          <p:nvPr/>
        </p:nvCxnSpPr>
        <p:spPr bwMode="auto">
          <a:xfrm flipV="1">
            <a:off x="1882775" y="4595813"/>
            <a:ext cx="903288" cy="827087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75" name="Tekstboks 12"/>
          <p:cNvSpPr txBox="1">
            <a:spLocks noChangeArrowheads="1"/>
          </p:cNvSpPr>
          <p:nvPr/>
        </p:nvSpPr>
        <p:spPr bwMode="auto">
          <a:xfrm>
            <a:off x="1312863" y="1928813"/>
            <a:ext cx="1673225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Højre cusp</a:t>
            </a:r>
          </a:p>
        </p:txBody>
      </p:sp>
      <p:sp>
        <p:nvSpPr>
          <p:cNvPr id="7176" name="Tekstboks 13"/>
          <p:cNvSpPr txBox="1">
            <a:spLocks noChangeArrowheads="1"/>
          </p:cNvSpPr>
          <p:nvPr/>
        </p:nvSpPr>
        <p:spPr bwMode="auto">
          <a:xfrm>
            <a:off x="3176588" y="5457825"/>
            <a:ext cx="1963737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Venstre cusp</a:t>
            </a:r>
          </a:p>
        </p:txBody>
      </p:sp>
      <p:sp>
        <p:nvSpPr>
          <p:cNvPr id="7177" name="Tekstboks 14"/>
          <p:cNvSpPr txBox="1">
            <a:spLocks noChangeArrowheads="1"/>
          </p:cNvSpPr>
          <p:nvPr/>
        </p:nvSpPr>
        <p:spPr bwMode="auto">
          <a:xfrm>
            <a:off x="260350" y="5456238"/>
            <a:ext cx="2635250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a-DK">
                <a:solidFill>
                  <a:schemeClr val="bg1"/>
                </a:solidFill>
                <a:latin typeface="Arial" charset="0"/>
                <a:cs typeface="Arial" charset="0"/>
              </a:rPr>
              <a:t>Non-coronar cusp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245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sz="18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Aortaklapinsufficiens 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- Ætiologi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199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1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6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203200" y="1334911"/>
            <a:ext cx="869632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sz="20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Primær klapsygdom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Degenerative forandringer (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kalcifikation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og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myxomatøs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degeneration)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Medfødt:	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Bicuspid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aortaklap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	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Perimembranøs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VSD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	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Subvalvulær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aortaklapstenose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Infektiøs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endokarditis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: (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cave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– akut AI)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Traumatisk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cusplæsion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/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Febris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rheumatica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/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136525" y="4176536"/>
            <a:ext cx="8890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a-DK" sz="20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Sekundær aortainsufficiens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Aortarods-dilatation 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(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hypertension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Marfan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, Ehlers-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Danlos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idiopatisk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bicuspid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klap)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Aorta dissektion 	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Ødelæggelse af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annulus</a:t>
            </a:r>
            <a:endParaRPr lang="da-DK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Prolaps af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intimaflap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(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og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annulus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er normal)</a:t>
            </a:r>
          </a:p>
          <a:p>
            <a:pPr lvl="1"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3466" y="716845"/>
            <a:ext cx="838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da-DK" dirty="0" smtClean="0">
                <a:solidFill>
                  <a:schemeClr val="bg1"/>
                </a:solidFill>
                <a:latin typeface="Arial" charset="0"/>
              </a:rPr>
              <a:t>		Aortainsufficiens </a:t>
            </a:r>
            <a:r>
              <a:rPr lang="da-DK" dirty="0">
                <a:solidFill>
                  <a:schemeClr val="bg1"/>
                </a:solidFill>
                <a:latin typeface="Arial" charset="0"/>
              </a:rPr>
              <a:t>- Klapmorfologi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-76200" y="1920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3" name="AutoShape 7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5" name="AutoShape 9" descr="D:\DCS ekkokursus ver 4.1\images\ms%20cw%20dopp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7" name="AutoShape 11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14313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29" name="AutoShape 13" descr="D:\DCS ekkokursus ver 4.1\images\ms%20cw%20dopp%20trace.gif"/>
          <p:cNvSpPr>
            <a:spLocks noChangeAspect="1" noChangeArrowheads="1"/>
          </p:cNvSpPr>
          <p:nvPr/>
        </p:nvSpPr>
        <p:spPr bwMode="auto">
          <a:xfrm>
            <a:off x="3314700" y="21717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5175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-84138" y="192087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79388" y="2125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04800" y="1210910"/>
            <a:ext cx="7696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Anatomi – beskriv de enkelte </a:t>
            </a: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cuspe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og deres bevægelighed </a:t>
            </a:r>
          </a:p>
          <a:p>
            <a:pPr lvl="1" algn="l"/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bicuspid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 klap?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forkalkninger?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perforation?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fligprolaps</a:t>
            </a: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? </a:t>
            </a:r>
            <a:b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da-DK" sz="2000" dirty="0">
                <a:solidFill>
                  <a:schemeClr val="bg1"/>
                </a:solidFill>
                <a:latin typeface="Arial" charset="0"/>
                <a:cs typeface="Arial" charset="0"/>
              </a:rPr>
              <a:t>vegetationer? </a:t>
            </a:r>
          </a:p>
          <a:p>
            <a:pPr algn="l"/>
            <a:endParaRPr lang="da-DK" sz="16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58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pic>
        <p:nvPicPr>
          <p:cNvPr id="24" name="AI SAX zoom 08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38" y="3459163"/>
            <a:ext cx="3793595" cy="284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I-AS BAV PLAX TEE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430588"/>
            <a:ext cx="4038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D16C78-3664-BC40-9E63-C0B87CDB3BC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Aortainsufficiens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andardtema">
  <a:themeElements>
    <a:clrScheme name="DarkEkko3">
      <a:dk1>
        <a:srgbClr val="2F593E"/>
      </a:dk1>
      <a:lt1>
        <a:srgbClr val="FFFFFF"/>
      </a:lt1>
      <a:dk2>
        <a:srgbClr val="27493A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2881</TotalTime>
  <Words>673</Words>
  <Application>Microsoft Office PowerPoint</Application>
  <PresentationFormat>On-screen Show (4:3)</PresentationFormat>
  <Paragraphs>284</Paragraphs>
  <Slides>29</Slides>
  <Notes>19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Standardtema</vt:lpstr>
      <vt:lpstr>Aortainsufficiens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DCS Rapport om aortasygdomme</vt:lpstr>
      <vt:lpstr>Aortainsufficiens, sværhedsgrad</vt:lpstr>
      <vt:lpstr>Slide 13</vt:lpstr>
      <vt:lpstr>Slide 14</vt:lpstr>
      <vt:lpstr>Slide 15</vt:lpstr>
      <vt:lpstr>Slide 16</vt:lpstr>
      <vt:lpstr>Slide 17</vt:lpstr>
      <vt:lpstr>Slide 18</vt:lpstr>
      <vt:lpstr>AI med PISA metoden</vt:lpstr>
      <vt:lpstr>Slide 20</vt:lpstr>
      <vt:lpstr>Slide 21</vt:lpstr>
      <vt:lpstr>Slide 22</vt:lpstr>
      <vt:lpstr>Slide 23</vt:lpstr>
      <vt:lpstr>Slide 24</vt:lpstr>
      <vt:lpstr>Slide 25</vt:lpstr>
      <vt:lpstr>Akut Aortainsufficiens</vt:lpstr>
      <vt:lpstr>Slide 27</vt:lpstr>
      <vt:lpstr>Aortainsufficiens resume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Strange</dc:creator>
  <cp:lastModifiedBy>Thue Olsen</cp:lastModifiedBy>
  <cp:revision>139</cp:revision>
  <dcterms:created xsi:type="dcterms:W3CDTF">2002-09-22T11:02:41Z</dcterms:created>
  <dcterms:modified xsi:type="dcterms:W3CDTF">2012-08-28T04:15:01Z</dcterms:modified>
</cp:coreProperties>
</file>