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10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10" autoAdjust="0"/>
  </p:normalViewPr>
  <p:slideViewPr>
    <p:cSldViewPr>
      <p:cViewPr varScale="1">
        <p:scale>
          <a:sx n="48" d="100"/>
          <a:sy n="48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68460EF-E9CA-424F-B516-1FED2A978E9D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3EF27F-0929-4DE3-9CBC-250448DB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D3E3F2-FBF8-4928-8212-582872541DD5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41436C3-59F4-487F-8D71-9F8203A2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741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5CC1CF5E-18A9-47CF-88F2-C85687AAF8EF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C57FB88D-3022-49B0-9481-68E07A6CC262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11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35150" y="0"/>
            <a:ext cx="10529888" cy="7897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943850"/>
            <a:ext cx="6400800" cy="406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50AD211A-CC4E-49EF-9C0E-E7393D621BFB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12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35150" y="0"/>
            <a:ext cx="10529888" cy="7897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943850"/>
            <a:ext cx="6400800" cy="406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608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E52934C4-D6CF-4879-8924-646DAB00E1DE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13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813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97CE802-520E-458D-BB3E-7E671FC77718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14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017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DF08C3ED-568A-46C8-B46E-2AF1E9585C21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15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41E55B13-B411-41BB-91EA-FFFB11F78FED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16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35150" y="0"/>
            <a:ext cx="10529888" cy="7897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943850"/>
            <a:ext cx="6400800" cy="406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427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C5523C6-443B-4F2B-BC2D-15EE8863045A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17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632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1B67535F-37E2-4A2B-A5A6-341AC36444A2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18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837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B13D5304-72F3-439D-AC8E-8883944CAFFC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19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041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6ABAA970-E703-48A2-96BE-2505EF63D813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20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945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FC8280D9-1E25-4BA3-A351-60A855B3491A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246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9E2BE578-EAB4-4B76-B0E9-43483BD98272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21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451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246F30CA-7690-4F81-A309-46D77B11D197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22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656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C26DA597-C0A7-4F47-8EFF-C7AAB05D34EA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23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861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9FA7E661-16EC-4BDB-B78C-53195F422C8D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24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065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77DFC4F8-A5FC-4366-B93C-5BC0B1CABBE8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25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270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DF7C7EC3-0242-48DC-8F3C-D3C21487AA2A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26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150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E03D2E25-FE95-47CA-B2E2-A4C2409E3C8A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4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355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23678B7A-2B50-4D57-B597-D247D64FC371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5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560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CAD3CEBE-2E76-42A4-B469-429D8571B9FE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6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379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9BDD3B88-A677-493D-A506-D7AEAE13ECE3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7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584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FD5BFCDC-9DC0-4258-BB9C-A05CAC14F538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8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789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95BC2A01-214F-4983-8F99-EB1A0F42A0E4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9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993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42EC433D-197F-494F-AC38-38208DECDDD6}" type="slidenum">
              <a:rPr lang="da-DK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10</a:t>
            </a:fld>
            <a:endParaRPr lang="da-DK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65FC-D1ED-4743-B66A-32587FD3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2E6E-8B20-42D4-9861-0FBDE3442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2CF7-DD66-4C62-85C5-FEADA5817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00CE-9F45-4F68-962D-5F48F8C6D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87C9-6D95-4A91-9174-9D7FBC7F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7C4A-960D-4384-9691-EE0A8EC3A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2574-E1ED-44A3-A3B0-EEB2F32C1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CE4C-8B9C-4C69-9EC8-677EB2916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6977-8815-4627-A1E7-1410849EC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6D52-661E-4E1D-A0F3-C64A1EAF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5C7D-2BD9-4285-8BB1-76273B88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D1740-4963-43BC-A27F-C02265B5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AD4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Diastole_jm_shp%20-%20ny%20version\hm%20el1.wmv" TargetMode="External"/><Relationship Id="rId1" Type="http://schemas.openxmlformats.org/officeDocument/2006/relationships/video" Target="file:///C:\Users\Thue\Desktop\Reservat\Diastole_jm_shp%20-%20ny%20version\normal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Diastole_jm_shp%20-%20ny%20version\stort%20LA%202.wmv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file:///C:\Users\Thue\Desktop\Reservat\Diastole_jm_shp%20-%20ny%20version\stort%20LA%202.wmv" TargetMode="External"/><Relationship Id="rId7" Type="http://schemas.openxmlformats.org/officeDocument/2006/relationships/image" Target="../media/image3.png"/><Relationship Id="rId2" Type="http://schemas.openxmlformats.org/officeDocument/2006/relationships/video" Target="file:///C:\Users\Thue\Desktop\Reservat\Diastole_jm_shp%20-%20ny%20version\hm%20el1.wmv" TargetMode="External"/><Relationship Id="rId1" Type="http://schemas.openxmlformats.org/officeDocument/2006/relationships/video" Target="file:///C:\Users\Thue\Desktop\Reservat\Diastole_jm_shp%20-%20ny%20version\normal.wmv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file:///C:\Users\Thue\Desktop\Reservat\Diastole_jm_shp%20-%20ny%20version\stort%20LA%202.wmv" TargetMode="External"/><Relationship Id="rId1" Type="http://schemas.openxmlformats.org/officeDocument/2006/relationships/video" Target="file:///C:\Users\Thue\Desktop\Reservat\Diastole_jm_shp%20-%20ny%20version\normal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cob%20Eifer%20M&#248;ller\Documents\jess1.avi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Diastolisk funktion</a:t>
            </a:r>
            <a:endParaRPr lang="en-US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smtClean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Diastolisk funktion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162E11-68E9-447C-96C5-283042E1845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ombinationstegning 19"/>
          <p:cNvSpPr/>
          <p:nvPr/>
        </p:nvSpPr>
        <p:spPr>
          <a:xfrm>
            <a:off x="3551547" y="5154625"/>
            <a:ext cx="3443844" cy="651274"/>
          </a:xfrm>
          <a:custGeom>
            <a:avLst/>
            <a:gdLst>
              <a:gd name="connsiteX0" fmla="*/ 0 w 3443844"/>
              <a:gd name="connsiteY0" fmla="*/ 522514 h 522514"/>
              <a:gd name="connsiteX1" fmla="*/ 1460665 w 3443844"/>
              <a:gd name="connsiteY1" fmla="*/ 11875 h 522514"/>
              <a:gd name="connsiteX2" fmla="*/ 3443844 w 3443844"/>
              <a:gd name="connsiteY2" fmla="*/ 0 h 522514"/>
              <a:gd name="connsiteX3" fmla="*/ 3443844 w 3443844"/>
              <a:gd name="connsiteY3" fmla="*/ 498764 h 522514"/>
              <a:gd name="connsiteX4" fmla="*/ 0 w 3443844"/>
              <a:gd name="connsiteY4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44" h="522514">
                <a:moveTo>
                  <a:pt x="0" y="522514"/>
                </a:moveTo>
                <a:lnTo>
                  <a:pt x="1460665" y="11875"/>
                </a:lnTo>
                <a:lnTo>
                  <a:pt x="3443844" y="0"/>
                </a:lnTo>
                <a:lnTo>
                  <a:pt x="3443844" y="498764"/>
                </a:lnTo>
                <a:lnTo>
                  <a:pt x="0" y="522514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da-DK" sz="180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851275" y="1773238"/>
            <a:ext cx="1873250" cy="17446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6192838" y="3227388"/>
            <a:ext cx="1293812" cy="1714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38919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2339975" y="2803525"/>
          <a:ext cx="1249363" cy="1450975"/>
        </p:xfrm>
        <a:graphic>
          <a:graphicData uri="http://schemas.openxmlformats.org/presentationml/2006/ole">
            <p:oleObj spid="_x0000_s38919" name="Bitmapbillede" r:id="rId6" imgW="2257740" imgH="2467319" progId="PBrush">
              <p:embed/>
            </p:oleObj>
          </a:graphicData>
        </a:graphic>
      </p:graphicFrame>
      <p:sp>
        <p:nvSpPr>
          <p:cNvPr id="38925" name="Line 6"/>
          <p:cNvSpPr>
            <a:spLocks noChangeShapeType="1"/>
          </p:cNvSpPr>
          <p:nvPr/>
        </p:nvSpPr>
        <p:spPr bwMode="auto">
          <a:xfrm flipV="1">
            <a:off x="2268538" y="2347913"/>
            <a:ext cx="0" cy="2520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38926" name="Line 7"/>
          <p:cNvSpPr>
            <a:spLocks noChangeShapeType="1"/>
          </p:cNvSpPr>
          <p:nvPr/>
        </p:nvSpPr>
        <p:spPr bwMode="auto">
          <a:xfrm flipV="1">
            <a:off x="2484438" y="5084763"/>
            <a:ext cx="46799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38927" name="Text Box 9"/>
          <p:cNvSpPr txBox="1">
            <a:spLocks noChangeArrowheads="1"/>
          </p:cNvSpPr>
          <p:nvPr/>
        </p:nvSpPr>
        <p:spPr bwMode="auto">
          <a:xfrm rot="-5400000">
            <a:off x="390525" y="3498851"/>
            <a:ext cx="2668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Decelerations tid</a:t>
            </a:r>
          </a:p>
        </p:txBody>
      </p:sp>
      <p:sp>
        <p:nvSpPr>
          <p:cNvPr id="38928" name="Text Box 10"/>
          <p:cNvSpPr txBox="1">
            <a:spLocks noChangeArrowheads="1"/>
          </p:cNvSpPr>
          <p:nvPr/>
        </p:nvSpPr>
        <p:spPr bwMode="auto">
          <a:xfrm>
            <a:off x="2268538" y="5870575"/>
            <a:ext cx="266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Forsinket relaksation</a:t>
            </a:r>
          </a:p>
        </p:txBody>
      </p:sp>
      <p:sp>
        <p:nvSpPr>
          <p:cNvPr id="293899" name="AutoShape 11"/>
          <p:cNvSpPr>
            <a:spLocks noChangeArrowheads="1"/>
          </p:cNvSpPr>
          <p:nvPr/>
        </p:nvSpPr>
        <p:spPr bwMode="auto">
          <a:xfrm rot="10800000" flipV="1">
            <a:off x="4071934" y="5643578"/>
            <a:ext cx="3024188" cy="661976"/>
          </a:xfrm>
          <a:prstGeom prst="rtTriangle">
            <a:avLst/>
          </a:prstGeom>
          <a:solidFill>
            <a:srgbClr val="FE281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924300" y="6237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Stigende fyldningstryk</a:t>
            </a:r>
          </a:p>
        </p:txBody>
      </p:sp>
      <p:sp>
        <p:nvSpPr>
          <p:cNvPr id="38933" name="Text Box 13"/>
          <p:cNvSpPr txBox="1">
            <a:spLocks noChangeArrowheads="1"/>
          </p:cNvSpPr>
          <p:nvPr/>
        </p:nvSpPr>
        <p:spPr bwMode="auto">
          <a:xfrm>
            <a:off x="2555875" y="51577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Bedst</a:t>
            </a:r>
          </a:p>
        </p:txBody>
      </p:sp>
      <p:sp>
        <p:nvSpPr>
          <p:cNvPr id="38934" name="Text Box 14"/>
          <p:cNvSpPr txBox="1">
            <a:spLocks noChangeArrowheads="1"/>
          </p:cNvSpPr>
          <p:nvPr/>
        </p:nvSpPr>
        <p:spPr bwMode="auto">
          <a:xfrm>
            <a:off x="6172200" y="510540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solidFill>
                  <a:srgbClr val="000000"/>
                </a:solidFill>
                <a:latin typeface="Tahoma" pitchFamily="34" charset="0"/>
              </a:rPr>
              <a:t>Værst</a:t>
            </a:r>
          </a:p>
        </p:txBody>
      </p:sp>
      <p:sp>
        <p:nvSpPr>
          <p:cNvPr id="38935" name="Freeform 15"/>
          <p:cNvSpPr>
            <a:spLocks/>
          </p:cNvSpPr>
          <p:nvPr/>
        </p:nvSpPr>
        <p:spPr bwMode="auto">
          <a:xfrm>
            <a:off x="2916238" y="2495550"/>
            <a:ext cx="1754187" cy="2284413"/>
          </a:xfrm>
          <a:custGeom>
            <a:avLst/>
            <a:gdLst>
              <a:gd name="T0" fmla="*/ 0 w 1105"/>
              <a:gd name="T1" fmla="*/ 2284413 h 1439"/>
              <a:gd name="T2" fmla="*/ 265112 w 1105"/>
              <a:gd name="T3" fmla="*/ 1530350 h 1439"/>
              <a:gd name="T4" fmla="*/ 539750 w 1105"/>
              <a:gd name="T5" fmla="*/ 881063 h 1439"/>
              <a:gd name="T6" fmla="*/ 1038225 w 1105"/>
              <a:gd name="T7" fmla="*/ 322263 h 1439"/>
              <a:gd name="T8" fmla="*/ 1511299 w 1105"/>
              <a:gd name="T9" fmla="*/ 52388 h 1439"/>
              <a:gd name="T10" fmla="*/ 1754187 w 1105"/>
              <a:gd name="T11" fmla="*/ 9525 h 1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5"/>
              <a:gd name="T19" fmla="*/ 0 h 1439"/>
              <a:gd name="T20" fmla="*/ 1105 w 1105"/>
              <a:gd name="T21" fmla="*/ 1439 h 1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5" h="1439">
                <a:moveTo>
                  <a:pt x="0" y="1439"/>
                </a:moveTo>
                <a:cubicBezTo>
                  <a:pt x="28" y="1360"/>
                  <a:pt x="110" y="1111"/>
                  <a:pt x="167" y="964"/>
                </a:cubicBezTo>
                <a:cubicBezTo>
                  <a:pt x="224" y="817"/>
                  <a:pt x="259" y="682"/>
                  <a:pt x="340" y="555"/>
                </a:cubicBezTo>
                <a:cubicBezTo>
                  <a:pt x="421" y="428"/>
                  <a:pt x="552" y="290"/>
                  <a:pt x="654" y="203"/>
                </a:cubicBezTo>
                <a:cubicBezTo>
                  <a:pt x="756" y="116"/>
                  <a:pt x="877" y="66"/>
                  <a:pt x="952" y="33"/>
                </a:cubicBezTo>
                <a:cubicBezTo>
                  <a:pt x="1027" y="0"/>
                  <a:pt x="1073" y="12"/>
                  <a:pt x="1105" y="6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93904" name="Freeform 16"/>
          <p:cNvSpPr>
            <a:spLocks/>
          </p:cNvSpPr>
          <p:nvPr/>
        </p:nvSpPr>
        <p:spPr bwMode="auto">
          <a:xfrm>
            <a:off x="4664075" y="2495550"/>
            <a:ext cx="1925638" cy="2301875"/>
          </a:xfrm>
          <a:custGeom>
            <a:avLst/>
            <a:gdLst>
              <a:gd name="T0" fmla="*/ 1925638 w 1213"/>
              <a:gd name="T1" fmla="*/ 2301875 h 1450"/>
              <a:gd name="T2" fmla="*/ 1639888 w 1213"/>
              <a:gd name="T3" fmla="*/ 1541462 h 1450"/>
              <a:gd name="T4" fmla="*/ 1343025 w 1213"/>
              <a:gd name="T5" fmla="*/ 887413 h 1450"/>
              <a:gd name="T6" fmla="*/ 804863 w 1213"/>
              <a:gd name="T7" fmla="*/ 325437 h 1450"/>
              <a:gd name="T8" fmla="*/ 293688 w 1213"/>
              <a:gd name="T9" fmla="*/ 52388 h 1450"/>
              <a:gd name="T10" fmla="*/ 0 w 1213"/>
              <a:gd name="T11" fmla="*/ 12700 h 1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3"/>
              <a:gd name="T19" fmla="*/ 0 h 1450"/>
              <a:gd name="T20" fmla="*/ 1213 w 1213"/>
              <a:gd name="T21" fmla="*/ 1450 h 1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3" h="1450">
                <a:moveTo>
                  <a:pt x="1213" y="1450"/>
                </a:moveTo>
                <a:cubicBezTo>
                  <a:pt x="1183" y="1370"/>
                  <a:pt x="1094" y="1119"/>
                  <a:pt x="1033" y="971"/>
                </a:cubicBezTo>
                <a:cubicBezTo>
                  <a:pt x="971" y="823"/>
                  <a:pt x="933" y="687"/>
                  <a:pt x="846" y="559"/>
                </a:cubicBezTo>
                <a:cubicBezTo>
                  <a:pt x="758" y="431"/>
                  <a:pt x="617" y="292"/>
                  <a:pt x="507" y="205"/>
                </a:cubicBezTo>
                <a:cubicBezTo>
                  <a:pt x="396" y="117"/>
                  <a:pt x="269" y="66"/>
                  <a:pt x="185" y="33"/>
                </a:cubicBezTo>
                <a:cubicBezTo>
                  <a:pt x="101" y="0"/>
                  <a:pt x="39" y="13"/>
                  <a:pt x="0" y="8"/>
                </a:cubicBezTo>
              </a:path>
            </a:pathLst>
          </a:custGeom>
          <a:noFill/>
          <a:ln w="76200" cmpd="sng">
            <a:solidFill>
              <a:srgbClr val="FE281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084263-47DB-42DA-90DA-5EE31B1269E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Abnorm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0" grpId="0"/>
      <p:bldP spid="2939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042988" y="2803525"/>
          <a:ext cx="1709737" cy="1909763"/>
        </p:xfrm>
        <a:graphic>
          <a:graphicData uri="http://schemas.openxmlformats.org/presentationml/2006/ole">
            <p:oleObj spid="_x0000_s40963" name="Bitmapbillede" r:id="rId4" imgW="2257740" imgH="2467319" progId="PBrush">
              <p:embed/>
            </p:oleObj>
          </a:graphicData>
        </a:graphic>
      </p:graphicFrame>
      <p:pic>
        <p:nvPicPr>
          <p:cNvPr id="295940" name="Picture 4" descr="rest mi"/>
          <p:cNvPicPr>
            <a:picLocks noChangeAspect="1" noChangeArrowheads="1"/>
          </p:cNvPicPr>
          <p:nvPr/>
        </p:nvPicPr>
        <p:blipFill>
          <a:blip r:embed="rId5" cstate="print">
            <a:lum bright="-24000"/>
          </a:blip>
          <a:srcRect l="15486" t="50000" r="64560" b="9204"/>
          <a:stretch>
            <a:fillRect/>
          </a:stretch>
        </p:blipFill>
        <p:spPr bwMode="auto">
          <a:xfrm>
            <a:off x="7092950" y="2708275"/>
            <a:ext cx="1619250" cy="19446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2987675" y="2781300"/>
            <a:ext cx="1746250" cy="18161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5219700" y="2781300"/>
            <a:ext cx="1584325" cy="1800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5943" name="Freeform 7"/>
          <p:cNvSpPr>
            <a:spLocks/>
          </p:cNvSpPr>
          <p:nvPr/>
        </p:nvSpPr>
        <p:spPr bwMode="auto">
          <a:xfrm>
            <a:off x="5221288" y="4508500"/>
            <a:ext cx="1574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2" y="1"/>
              </a:cxn>
            </a:cxnLst>
            <a:rect l="0" t="0" r="r" b="b"/>
            <a:pathLst>
              <a:path w="992" h="1">
                <a:moveTo>
                  <a:pt x="0" y="0"/>
                </a:moveTo>
                <a:lnTo>
                  <a:pt x="992" y="1"/>
                </a:lnTo>
              </a:path>
            </a:pathLst>
          </a:custGeom>
          <a:noFill/>
          <a:ln w="19050" cmpd="sng">
            <a:noFill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5562615" y="3000372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9600" dirty="0">
                <a:solidFill>
                  <a:srgbClr val="C0C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1116013" y="47974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Bedst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7092950" y="47974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Værst</a:t>
            </a:r>
          </a:p>
        </p:txBody>
      </p:sp>
      <p:sp>
        <p:nvSpPr>
          <p:cNvPr id="40976" name="Line 11"/>
          <p:cNvSpPr>
            <a:spLocks noChangeShapeType="1"/>
          </p:cNvSpPr>
          <p:nvPr/>
        </p:nvSpPr>
        <p:spPr bwMode="auto">
          <a:xfrm>
            <a:off x="2484438" y="5013325"/>
            <a:ext cx="4967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D2D3CA-748B-4B99-B110-CAA7450658F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Pseudo-normal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pseudo"/>
          <p:cNvPicPr>
            <a:picLocks noChangeAspect="1" noChangeArrowheads="1"/>
          </p:cNvPicPr>
          <p:nvPr/>
        </p:nvPicPr>
        <p:blipFill>
          <a:blip r:embed="rId4" cstate="print"/>
          <a:srcRect l="18495" t="36719" r="51042" b="20476"/>
          <a:stretch>
            <a:fillRect/>
          </a:stretch>
        </p:blipFill>
        <p:spPr bwMode="auto">
          <a:xfrm>
            <a:off x="5435600" y="1989138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947863" y="2039938"/>
          <a:ext cx="1976437" cy="2290762"/>
        </p:xfrm>
        <a:graphic>
          <a:graphicData uri="http://schemas.openxmlformats.org/presentationml/2006/ole">
            <p:oleObj spid="_x0000_s43012" name="Bitmapbillede" r:id="rId5" imgW="2257740" imgH="2467319" progId="PBrush">
              <p:embed/>
            </p:oleObj>
          </a:graphicData>
        </a:graphic>
      </p:graphicFrame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619250" y="4437063"/>
            <a:ext cx="2743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 eaLnBrk="0" hangingPunct="0"/>
            <a:r>
              <a:rPr lang="da-DK"/>
              <a:t>Normal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5219700" y="4437063"/>
            <a:ext cx="2743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eaLnBrk="0" hangingPunct="0"/>
            <a:r>
              <a:rPr lang="da-DK"/>
              <a:t>AMI EF 45% lungestase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E9C480-0A8E-45FB-BD8F-D2DBEAA30D1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Pseudo-normal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828800"/>
            <a:ext cx="8316912" cy="4114800"/>
          </a:xfrm>
        </p:spPr>
        <p:txBody>
          <a:bodyPr/>
          <a:lstStyle/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Hastighederne afhænger af hvor man måler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191000" y="3581400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4000">
                <a:cs typeface="Tahoma" pitchFamily="34" charset="0"/>
              </a:rPr>
              <a:t>≠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Septalt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5791200" y="586740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Lateralt</a:t>
            </a:r>
          </a:p>
        </p:txBody>
      </p:sp>
      <p:pic>
        <p:nvPicPr>
          <p:cNvPr id="69641" name="Picture 9" descr="tdi lat"/>
          <p:cNvPicPr>
            <a:picLocks noChangeAspect="1" noChangeArrowheads="1"/>
          </p:cNvPicPr>
          <p:nvPr/>
        </p:nvPicPr>
        <p:blipFill>
          <a:blip r:embed="rId3" cstate="print"/>
          <a:srcRect l="45923" t="43132"/>
          <a:stretch>
            <a:fillRect/>
          </a:stretch>
        </p:blipFill>
        <p:spPr bwMode="auto">
          <a:xfrm>
            <a:off x="5086387" y="2686277"/>
            <a:ext cx="3741601" cy="28130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9642" name="Picture 10" descr="tdi med"/>
          <p:cNvPicPr>
            <a:picLocks noChangeAspect="1" noChangeArrowheads="1"/>
          </p:cNvPicPr>
          <p:nvPr/>
        </p:nvPicPr>
        <p:blipFill>
          <a:blip r:embed="rId4" cstate="print"/>
          <a:srcRect l="43782"/>
          <a:stretch>
            <a:fillRect/>
          </a:stretch>
        </p:blipFill>
        <p:spPr bwMode="auto">
          <a:xfrm>
            <a:off x="361950" y="2687637"/>
            <a:ext cx="3529013" cy="2806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B384C7-C57E-4F39-82B5-AF8C3B28DEC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Vævsdoppler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844675"/>
            <a:ext cx="8316912" cy="4114800"/>
          </a:xfrm>
        </p:spPr>
        <p:txBody>
          <a:bodyPr/>
          <a:lstStyle/>
          <a:p>
            <a:pPr marL="292100" indent="-292100" eaLnBrk="1" hangingPunct="1">
              <a:buFontTx/>
              <a:buChar char="•"/>
            </a:pPr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Anvendes til at måle  hastigheden af myokardiets bevægelse i længdegående retning</a:t>
            </a:r>
          </a:p>
        </p:txBody>
      </p:sp>
      <p:pic>
        <p:nvPicPr>
          <p:cNvPr id="61444" name="Picture 4" descr="nor1"/>
          <p:cNvPicPr>
            <a:picLocks noChangeAspect="1" noChangeArrowheads="1"/>
          </p:cNvPicPr>
          <p:nvPr/>
        </p:nvPicPr>
        <p:blipFill>
          <a:blip r:embed="rId3" cstate="print"/>
          <a:srcRect l="25185" t="10124"/>
          <a:stretch>
            <a:fillRect/>
          </a:stretch>
        </p:blipFill>
        <p:spPr bwMode="auto">
          <a:xfrm>
            <a:off x="971550" y="3135313"/>
            <a:ext cx="3527425" cy="25257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46" name="Picture 6" descr="Q2TTn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141663"/>
            <a:ext cx="36718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00563" y="3933825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4400">
                <a:latin typeface="Tahoma" pitchFamily="34" charset="0"/>
                <a:cs typeface="Tahoma" pitchFamily="34" charset="0"/>
              </a:rPr>
              <a:t>≠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143000" y="57912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PW tissue Doppler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257800" y="5715000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Color coded  tissue Doppler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2A33AD-F0D4-457A-9725-71567C283FA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Vævsdoppler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27088" y="1916113"/>
            <a:ext cx="76025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70000"/>
              <a:buFont typeface="Arial Unicode MS" pitchFamily="34" charset="-128"/>
              <a:buChar char="●"/>
            </a:pPr>
            <a:r>
              <a:rPr lang="da-DK"/>
              <a:t>Tidlige diastoliske hastighed vil afspejle LV relaksation både lokalt og globalt</a:t>
            </a: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70000"/>
              <a:buFont typeface="Arial Unicode MS" pitchFamily="34" charset="-128"/>
              <a:buChar char="●"/>
            </a:pPr>
            <a:r>
              <a:rPr lang="da-DK"/>
              <a:t>Hastigheden falder ved ventrikel dysfunktion</a:t>
            </a: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SzPct val="70000"/>
              <a:buFont typeface="Arial Unicode MS" pitchFamily="34" charset="-128"/>
              <a:buChar char="●"/>
            </a:pPr>
            <a:r>
              <a:rPr lang="da-DK"/>
              <a:t>Pseudonormaliserer ikke???</a:t>
            </a:r>
          </a:p>
        </p:txBody>
      </p:sp>
      <p:pic>
        <p:nvPicPr>
          <p:cNvPr id="49155" name="Picture 5" descr="nor1"/>
          <p:cNvPicPr>
            <a:picLocks noChangeAspect="1" noChangeArrowheads="1"/>
          </p:cNvPicPr>
          <p:nvPr/>
        </p:nvPicPr>
        <p:blipFill>
          <a:blip r:embed="rId3" cstate="print"/>
          <a:srcRect l="25185" t="49843" r="49237" b="5675"/>
          <a:stretch>
            <a:fillRect/>
          </a:stretch>
        </p:blipFill>
        <p:spPr bwMode="auto">
          <a:xfrm>
            <a:off x="2286000" y="3962400"/>
            <a:ext cx="1944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tdi1"/>
          <p:cNvPicPr>
            <a:picLocks noChangeAspect="1" noChangeArrowheads="1"/>
          </p:cNvPicPr>
          <p:nvPr/>
        </p:nvPicPr>
        <p:blipFill>
          <a:blip r:embed="rId4" cstate="print"/>
          <a:srcRect l="45810" t="50000" r="27940" b="7195"/>
          <a:stretch>
            <a:fillRect/>
          </a:stretch>
        </p:blipFill>
        <p:spPr bwMode="auto">
          <a:xfrm>
            <a:off x="5257800" y="3962400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200400" y="6019800"/>
            <a:ext cx="5032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a-D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E’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83F5BE-73E1-499E-94CF-A4C95539CC7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Vævsdoppler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3" descr="pseudo"/>
          <p:cNvPicPr>
            <a:picLocks noChangeAspect="1" noChangeArrowheads="1"/>
          </p:cNvPicPr>
          <p:nvPr/>
        </p:nvPicPr>
        <p:blipFill>
          <a:blip r:embed="rId4" cstate="print"/>
          <a:srcRect l="18495" t="36719" r="51042" b="20476"/>
          <a:stretch>
            <a:fillRect/>
          </a:stretch>
        </p:blipFill>
        <p:spPr bwMode="auto">
          <a:xfrm>
            <a:off x="5410200" y="1676400"/>
            <a:ext cx="1944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905000" y="1676400"/>
          <a:ext cx="1831975" cy="1985963"/>
        </p:xfrm>
        <a:graphic>
          <a:graphicData uri="http://schemas.openxmlformats.org/presentationml/2006/ole">
            <p:oleObj spid="_x0000_s51204" name="Bitmapbillede" r:id="rId5" imgW="2257740" imgH="2467319" progId="PBrush">
              <p:embed/>
            </p:oleObj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47800" y="3886200"/>
            <a:ext cx="2743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 eaLnBrk="0" hangingPunct="0"/>
            <a:r>
              <a:rPr lang="da-DK"/>
              <a:t>Normal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105400" y="3810000"/>
            <a:ext cx="2743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eaLnBrk="0" hangingPunct="0"/>
            <a:r>
              <a:rPr lang="da-DK"/>
              <a:t>Pseudonormal</a:t>
            </a:r>
          </a:p>
        </p:txBody>
      </p:sp>
      <p:pic>
        <p:nvPicPr>
          <p:cNvPr id="51209" name="Picture 7" descr="nor1"/>
          <p:cNvPicPr>
            <a:picLocks noChangeAspect="1" noChangeArrowheads="1"/>
          </p:cNvPicPr>
          <p:nvPr/>
        </p:nvPicPr>
        <p:blipFill>
          <a:blip r:embed="rId6" cstate="print"/>
          <a:srcRect l="56035" t="47867" r="27663" b="5353"/>
          <a:stretch>
            <a:fillRect/>
          </a:stretch>
        </p:blipFill>
        <p:spPr bwMode="auto">
          <a:xfrm>
            <a:off x="1828800" y="4419600"/>
            <a:ext cx="20875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pseudo tdi"/>
          <p:cNvPicPr>
            <a:picLocks noChangeAspect="1" noChangeArrowheads="1"/>
          </p:cNvPicPr>
          <p:nvPr/>
        </p:nvPicPr>
        <p:blipFill>
          <a:blip r:embed="rId7" cstate="print"/>
          <a:srcRect l="32547" t="42839" r="39120" b="11946"/>
          <a:stretch>
            <a:fillRect/>
          </a:stretch>
        </p:blipFill>
        <p:spPr bwMode="auto">
          <a:xfrm>
            <a:off x="5486400" y="4343400"/>
            <a:ext cx="19431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393A5F-8764-43B0-BEC2-0A5A507E378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Pseudo-normal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7" name="Rectangle 101"/>
          <p:cNvSpPr>
            <a:spLocks noChangeArrowheads="1"/>
          </p:cNvSpPr>
          <p:nvPr/>
        </p:nvSpPr>
        <p:spPr bwMode="auto">
          <a:xfrm>
            <a:off x="1619250" y="4935560"/>
            <a:ext cx="1008063" cy="5762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5636" name="Rectangle 100"/>
          <p:cNvSpPr>
            <a:spLocks noChangeArrowheads="1"/>
          </p:cNvSpPr>
          <p:nvPr/>
        </p:nvSpPr>
        <p:spPr bwMode="auto">
          <a:xfrm>
            <a:off x="3132138" y="1911372"/>
            <a:ext cx="2087562" cy="287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3256" name="Line 3"/>
          <p:cNvSpPr>
            <a:spLocks noChangeShapeType="1"/>
          </p:cNvSpPr>
          <p:nvPr/>
        </p:nvSpPr>
        <p:spPr bwMode="auto">
          <a:xfrm flipV="1">
            <a:off x="2122488" y="2843213"/>
            <a:ext cx="2297112" cy="24622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042988" y="18383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042988" y="22637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42988" y="27400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042988" y="31543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042988" y="36210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042988" y="40465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042988" y="45132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042988" y="49815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216025" y="5392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492250" y="57499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2384425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2000250" y="57499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2892425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3398838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897313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4416425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3273" name="Rectangle 22"/>
          <p:cNvSpPr>
            <a:spLocks noChangeArrowheads="1"/>
          </p:cNvSpPr>
          <p:nvPr/>
        </p:nvSpPr>
        <p:spPr bwMode="auto">
          <a:xfrm>
            <a:off x="1581150" y="1911350"/>
            <a:ext cx="3614738" cy="3621088"/>
          </a:xfrm>
          <a:prstGeom prst="rect">
            <a:avLst/>
          </a:prstGeom>
          <a:noFill/>
          <a:ln w="39688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3274" name="Line 23"/>
          <p:cNvSpPr>
            <a:spLocks noChangeShapeType="1"/>
          </p:cNvSpPr>
          <p:nvPr/>
        </p:nvSpPr>
        <p:spPr bwMode="auto">
          <a:xfrm flipH="1">
            <a:off x="1454150" y="191135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75" name="Line 24"/>
          <p:cNvSpPr>
            <a:spLocks noChangeShapeType="1"/>
          </p:cNvSpPr>
          <p:nvPr/>
        </p:nvSpPr>
        <p:spPr bwMode="auto">
          <a:xfrm flipH="1">
            <a:off x="1454150" y="236220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76" name="Line 25"/>
          <p:cNvSpPr>
            <a:spLocks noChangeShapeType="1"/>
          </p:cNvSpPr>
          <p:nvPr/>
        </p:nvSpPr>
        <p:spPr bwMode="auto">
          <a:xfrm flipH="1">
            <a:off x="1454150" y="2814638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77" name="Line 26"/>
          <p:cNvSpPr>
            <a:spLocks noChangeShapeType="1"/>
          </p:cNvSpPr>
          <p:nvPr/>
        </p:nvSpPr>
        <p:spPr bwMode="auto">
          <a:xfrm flipH="1">
            <a:off x="1454150" y="3265488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78" name="Line 27"/>
          <p:cNvSpPr>
            <a:spLocks noChangeShapeType="1"/>
          </p:cNvSpPr>
          <p:nvPr/>
        </p:nvSpPr>
        <p:spPr bwMode="auto">
          <a:xfrm flipH="1">
            <a:off x="1454150" y="3717925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79" name="Line 28"/>
          <p:cNvSpPr>
            <a:spLocks noChangeShapeType="1"/>
          </p:cNvSpPr>
          <p:nvPr/>
        </p:nvSpPr>
        <p:spPr bwMode="auto">
          <a:xfrm flipH="1">
            <a:off x="1454150" y="4622800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0" name="Line 29"/>
          <p:cNvSpPr>
            <a:spLocks noChangeShapeType="1"/>
          </p:cNvSpPr>
          <p:nvPr/>
        </p:nvSpPr>
        <p:spPr bwMode="auto">
          <a:xfrm flipH="1">
            <a:off x="1454150" y="507365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1" name="Line 30"/>
          <p:cNvSpPr>
            <a:spLocks noChangeShapeType="1"/>
          </p:cNvSpPr>
          <p:nvPr/>
        </p:nvSpPr>
        <p:spPr bwMode="auto">
          <a:xfrm flipH="1">
            <a:off x="1454150" y="5526088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2" name="Line 31"/>
          <p:cNvSpPr>
            <a:spLocks noChangeShapeType="1"/>
          </p:cNvSpPr>
          <p:nvPr/>
        </p:nvSpPr>
        <p:spPr bwMode="auto">
          <a:xfrm>
            <a:off x="1581150" y="553402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3" name="Line 32"/>
          <p:cNvSpPr>
            <a:spLocks noChangeShapeType="1"/>
          </p:cNvSpPr>
          <p:nvPr/>
        </p:nvSpPr>
        <p:spPr bwMode="auto">
          <a:xfrm>
            <a:off x="2609850" y="553402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4" name="Line 33"/>
          <p:cNvSpPr>
            <a:spLocks noChangeShapeType="1"/>
          </p:cNvSpPr>
          <p:nvPr/>
        </p:nvSpPr>
        <p:spPr bwMode="auto">
          <a:xfrm>
            <a:off x="2095500" y="553402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5" name="Line 34"/>
          <p:cNvSpPr>
            <a:spLocks noChangeShapeType="1"/>
          </p:cNvSpPr>
          <p:nvPr/>
        </p:nvSpPr>
        <p:spPr bwMode="auto">
          <a:xfrm>
            <a:off x="3638550" y="553402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6" name="Line 35"/>
          <p:cNvSpPr>
            <a:spLocks noChangeShapeType="1"/>
          </p:cNvSpPr>
          <p:nvPr/>
        </p:nvSpPr>
        <p:spPr bwMode="auto">
          <a:xfrm>
            <a:off x="4152900" y="553402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7" name="Line 36"/>
          <p:cNvSpPr>
            <a:spLocks noChangeShapeType="1"/>
          </p:cNvSpPr>
          <p:nvPr/>
        </p:nvSpPr>
        <p:spPr bwMode="auto">
          <a:xfrm>
            <a:off x="4667250" y="553402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3288" name="Line 37"/>
          <p:cNvSpPr>
            <a:spLocks noChangeShapeType="1"/>
          </p:cNvSpPr>
          <p:nvPr/>
        </p:nvSpPr>
        <p:spPr bwMode="auto">
          <a:xfrm>
            <a:off x="5181600" y="553402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4945063" y="574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53290" name="Group 39"/>
          <p:cNvGrpSpPr>
            <a:grpSpLocks/>
          </p:cNvGrpSpPr>
          <p:nvPr/>
        </p:nvGrpSpPr>
        <p:grpSpPr bwMode="auto">
          <a:xfrm>
            <a:off x="1973263" y="4713288"/>
            <a:ext cx="1092200" cy="804862"/>
            <a:chOff x="3096" y="2513"/>
            <a:chExt cx="825" cy="607"/>
          </a:xfrm>
        </p:grpSpPr>
        <p:sp>
          <p:nvSpPr>
            <p:cNvPr id="53330" name="Oval 40"/>
            <p:cNvSpPr>
              <a:spLocks noChangeArrowheads="1"/>
            </p:cNvSpPr>
            <p:nvPr/>
          </p:nvSpPr>
          <p:spPr bwMode="auto">
            <a:xfrm>
              <a:off x="3128" y="3008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1" name="Oval 41"/>
            <p:cNvSpPr>
              <a:spLocks noChangeArrowheads="1"/>
            </p:cNvSpPr>
            <p:nvPr/>
          </p:nvSpPr>
          <p:spPr bwMode="auto">
            <a:xfrm>
              <a:off x="3136" y="2928"/>
              <a:ext cx="104" cy="1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2" name="Oval 42"/>
            <p:cNvSpPr>
              <a:spLocks noChangeArrowheads="1"/>
            </p:cNvSpPr>
            <p:nvPr/>
          </p:nvSpPr>
          <p:spPr bwMode="auto">
            <a:xfrm>
              <a:off x="3192" y="2872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3" name="Oval 43"/>
            <p:cNvSpPr>
              <a:spLocks noChangeArrowheads="1"/>
            </p:cNvSpPr>
            <p:nvPr/>
          </p:nvSpPr>
          <p:spPr bwMode="auto">
            <a:xfrm>
              <a:off x="333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4" name="Oval 44"/>
            <p:cNvSpPr>
              <a:spLocks noChangeArrowheads="1"/>
            </p:cNvSpPr>
            <p:nvPr/>
          </p:nvSpPr>
          <p:spPr bwMode="auto">
            <a:xfrm>
              <a:off x="3368" y="2864"/>
              <a:ext cx="112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5" name="Oval 45"/>
            <p:cNvSpPr>
              <a:spLocks noChangeArrowheads="1"/>
            </p:cNvSpPr>
            <p:nvPr/>
          </p:nvSpPr>
          <p:spPr bwMode="auto">
            <a:xfrm>
              <a:off x="341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6" name="Oval 46"/>
            <p:cNvSpPr>
              <a:spLocks noChangeArrowheads="1"/>
            </p:cNvSpPr>
            <p:nvPr/>
          </p:nvSpPr>
          <p:spPr bwMode="auto">
            <a:xfrm>
              <a:off x="3505" y="2864"/>
              <a:ext cx="103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7" name="Oval 47"/>
            <p:cNvSpPr>
              <a:spLocks noChangeArrowheads="1"/>
            </p:cNvSpPr>
            <p:nvPr/>
          </p:nvSpPr>
          <p:spPr bwMode="auto">
            <a:xfrm>
              <a:off x="3489" y="2935"/>
              <a:ext cx="104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8" name="Oval 48"/>
            <p:cNvSpPr>
              <a:spLocks noChangeArrowheads="1"/>
            </p:cNvSpPr>
            <p:nvPr/>
          </p:nvSpPr>
          <p:spPr bwMode="auto">
            <a:xfrm>
              <a:off x="3096" y="2791"/>
              <a:ext cx="113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39" name="Oval 49"/>
            <p:cNvSpPr>
              <a:spLocks noChangeArrowheads="1"/>
            </p:cNvSpPr>
            <p:nvPr/>
          </p:nvSpPr>
          <p:spPr bwMode="auto">
            <a:xfrm>
              <a:off x="3201" y="2728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0" name="Oval 50"/>
            <p:cNvSpPr>
              <a:spLocks noChangeArrowheads="1"/>
            </p:cNvSpPr>
            <p:nvPr/>
          </p:nvSpPr>
          <p:spPr bwMode="auto">
            <a:xfrm>
              <a:off x="3240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1" name="Oval 51"/>
            <p:cNvSpPr>
              <a:spLocks noChangeArrowheads="1"/>
            </p:cNvSpPr>
            <p:nvPr/>
          </p:nvSpPr>
          <p:spPr bwMode="auto">
            <a:xfrm>
              <a:off x="3305" y="2728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2" name="Oval 52"/>
            <p:cNvSpPr>
              <a:spLocks noChangeArrowheads="1"/>
            </p:cNvSpPr>
            <p:nvPr/>
          </p:nvSpPr>
          <p:spPr bwMode="auto">
            <a:xfrm>
              <a:off x="3272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3" name="Oval 53"/>
            <p:cNvSpPr>
              <a:spLocks noChangeArrowheads="1"/>
            </p:cNvSpPr>
            <p:nvPr/>
          </p:nvSpPr>
          <p:spPr bwMode="auto">
            <a:xfrm>
              <a:off x="3368" y="2584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4" name="Oval 54"/>
            <p:cNvSpPr>
              <a:spLocks noChangeArrowheads="1"/>
            </p:cNvSpPr>
            <p:nvPr/>
          </p:nvSpPr>
          <p:spPr bwMode="auto">
            <a:xfrm>
              <a:off x="3505" y="2728"/>
              <a:ext cx="10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5" name="Oval 55"/>
            <p:cNvSpPr>
              <a:spLocks noChangeArrowheads="1"/>
            </p:cNvSpPr>
            <p:nvPr/>
          </p:nvSpPr>
          <p:spPr bwMode="auto">
            <a:xfrm>
              <a:off x="3449" y="2657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6" name="Oval 56"/>
            <p:cNvSpPr>
              <a:spLocks noChangeArrowheads="1"/>
            </p:cNvSpPr>
            <p:nvPr/>
          </p:nvSpPr>
          <p:spPr bwMode="auto">
            <a:xfrm>
              <a:off x="3656" y="2801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7" name="Oval 57"/>
            <p:cNvSpPr>
              <a:spLocks noChangeArrowheads="1"/>
            </p:cNvSpPr>
            <p:nvPr/>
          </p:nvSpPr>
          <p:spPr bwMode="auto">
            <a:xfrm>
              <a:off x="3712" y="2801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8" name="Oval 58"/>
            <p:cNvSpPr>
              <a:spLocks noChangeArrowheads="1"/>
            </p:cNvSpPr>
            <p:nvPr/>
          </p:nvSpPr>
          <p:spPr bwMode="auto">
            <a:xfrm>
              <a:off x="3624" y="2728"/>
              <a:ext cx="105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49" name="Oval 59"/>
            <p:cNvSpPr>
              <a:spLocks noChangeArrowheads="1"/>
            </p:cNvSpPr>
            <p:nvPr/>
          </p:nvSpPr>
          <p:spPr bwMode="auto">
            <a:xfrm>
              <a:off x="3808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50" name="Oval 60"/>
            <p:cNvSpPr>
              <a:spLocks noChangeArrowheads="1"/>
            </p:cNvSpPr>
            <p:nvPr/>
          </p:nvSpPr>
          <p:spPr bwMode="auto">
            <a:xfrm>
              <a:off x="3704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51" name="Oval 61"/>
            <p:cNvSpPr>
              <a:spLocks noChangeArrowheads="1"/>
            </p:cNvSpPr>
            <p:nvPr/>
          </p:nvSpPr>
          <p:spPr bwMode="auto">
            <a:xfrm>
              <a:off x="3568" y="2599"/>
              <a:ext cx="104" cy="10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52" name="Oval 62"/>
            <p:cNvSpPr>
              <a:spLocks noChangeArrowheads="1"/>
            </p:cNvSpPr>
            <p:nvPr/>
          </p:nvSpPr>
          <p:spPr bwMode="auto">
            <a:xfrm>
              <a:off x="3520" y="2513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53291" name="Group 63"/>
          <p:cNvGrpSpPr>
            <a:grpSpLocks/>
          </p:cNvGrpSpPr>
          <p:nvPr/>
        </p:nvGrpSpPr>
        <p:grpSpPr bwMode="auto">
          <a:xfrm>
            <a:off x="2514600" y="2301875"/>
            <a:ext cx="2041525" cy="2484438"/>
            <a:chOff x="3505" y="695"/>
            <a:chExt cx="1543" cy="1874"/>
          </a:xfrm>
        </p:grpSpPr>
        <p:sp>
          <p:nvSpPr>
            <p:cNvPr id="53301" name="Oval 64"/>
            <p:cNvSpPr>
              <a:spLocks noChangeArrowheads="1"/>
            </p:cNvSpPr>
            <p:nvPr/>
          </p:nvSpPr>
          <p:spPr bwMode="auto">
            <a:xfrm>
              <a:off x="3601" y="2465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2" name="Oval 65"/>
            <p:cNvSpPr>
              <a:spLocks noChangeArrowheads="1"/>
            </p:cNvSpPr>
            <p:nvPr/>
          </p:nvSpPr>
          <p:spPr bwMode="auto">
            <a:xfrm>
              <a:off x="3722" y="2465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3" name="Oval 66"/>
            <p:cNvSpPr>
              <a:spLocks noChangeArrowheads="1"/>
            </p:cNvSpPr>
            <p:nvPr/>
          </p:nvSpPr>
          <p:spPr bwMode="auto">
            <a:xfrm>
              <a:off x="3505" y="2329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4" name="Oval 67"/>
            <p:cNvSpPr>
              <a:spLocks noChangeArrowheads="1"/>
            </p:cNvSpPr>
            <p:nvPr/>
          </p:nvSpPr>
          <p:spPr bwMode="auto">
            <a:xfrm>
              <a:off x="3585" y="2329"/>
              <a:ext cx="112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5" name="Oval 68"/>
            <p:cNvSpPr>
              <a:spLocks noChangeArrowheads="1"/>
            </p:cNvSpPr>
            <p:nvPr/>
          </p:nvSpPr>
          <p:spPr bwMode="auto">
            <a:xfrm>
              <a:off x="3624" y="2329"/>
              <a:ext cx="105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6" name="Oval 69"/>
            <p:cNvSpPr>
              <a:spLocks noChangeArrowheads="1"/>
            </p:cNvSpPr>
            <p:nvPr/>
          </p:nvSpPr>
          <p:spPr bwMode="auto">
            <a:xfrm>
              <a:off x="3697" y="2329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7" name="Oval 70"/>
            <p:cNvSpPr>
              <a:spLocks noChangeArrowheads="1"/>
            </p:cNvSpPr>
            <p:nvPr/>
          </p:nvSpPr>
          <p:spPr bwMode="auto">
            <a:xfrm>
              <a:off x="3866" y="2321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8" name="Oval 71"/>
            <p:cNvSpPr>
              <a:spLocks noChangeArrowheads="1"/>
            </p:cNvSpPr>
            <p:nvPr/>
          </p:nvSpPr>
          <p:spPr bwMode="auto">
            <a:xfrm>
              <a:off x="3977" y="2329"/>
              <a:ext cx="104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09" name="Oval 72"/>
            <p:cNvSpPr>
              <a:spLocks noChangeArrowheads="1"/>
            </p:cNvSpPr>
            <p:nvPr/>
          </p:nvSpPr>
          <p:spPr bwMode="auto">
            <a:xfrm>
              <a:off x="4129" y="2400"/>
              <a:ext cx="103" cy="10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0" name="Oval 73"/>
            <p:cNvSpPr>
              <a:spLocks noChangeArrowheads="1"/>
            </p:cNvSpPr>
            <p:nvPr/>
          </p:nvSpPr>
          <p:spPr bwMode="auto">
            <a:xfrm>
              <a:off x="4065" y="2263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1" name="Oval 74"/>
            <p:cNvSpPr>
              <a:spLocks noChangeArrowheads="1"/>
            </p:cNvSpPr>
            <p:nvPr/>
          </p:nvSpPr>
          <p:spPr bwMode="auto">
            <a:xfrm>
              <a:off x="4025" y="2192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2" name="Oval 75"/>
            <p:cNvSpPr>
              <a:spLocks noChangeArrowheads="1"/>
            </p:cNvSpPr>
            <p:nvPr/>
          </p:nvSpPr>
          <p:spPr bwMode="auto">
            <a:xfrm>
              <a:off x="3952" y="2192"/>
              <a:ext cx="11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3" name="Oval 76"/>
            <p:cNvSpPr>
              <a:spLocks noChangeArrowheads="1"/>
            </p:cNvSpPr>
            <p:nvPr/>
          </p:nvSpPr>
          <p:spPr bwMode="auto">
            <a:xfrm>
              <a:off x="3737" y="2192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4" name="Oval 77"/>
            <p:cNvSpPr>
              <a:spLocks noChangeArrowheads="1"/>
            </p:cNvSpPr>
            <p:nvPr/>
          </p:nvSpPr>
          <p:spPr bwMode="auto">
            <a:xfrm>
              <a:off x="3641" y="2192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5" name="Oval 78"/>
            <p:cNvSpPr>
              <a:spLocks noChangeArrowheads="1"/>
            </p:cNvSpPr>
            <p:nvPr/>
          </p:nvSpPr>
          <p:spPr bwMode="auto">
            <a:xfrm>
              <a:off x="3649" y="2127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6" name="Oval 79"/>
            <p:cNvSpPr>
              <a:spLocks noChangeArrowheads="1"/>
            </p:cNvSpPr>
            <p:nvPr/>
          </p:nvSpPr>
          <p:spPr bwMode="auto">
            <a:xfrm>
              <a:off x="3704" y="1927"/>
              <a:ext cx="104" cy="1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7" name="Oval 80"/>
            <p:cNvSpPr>
              <a:spLocks noChangeArrowheads="1"/>
            </p:cNvSpPr>
            <p:nvPr/>
          </p:nvSpPr>
          <p:spPr bwMode="auto">
            <a:xfrm>
              <a:off x="4081" y="1983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8" name="Oval 81"/>
            <p:cNvSpPr>
              <a:spLocks noChangeArrowheads="1"/>
            </p:cNvSpPr>
            <p:nvPr/>
          </p:nvSpPr>
          <p:spPr bwMode="auto">
            <a:xfrm>
              <a:off x="4192" y="2127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19" name="Oval 82"/>
            <p:cNvSpPr>
              <a:spLocks noChangeArrowheads="1"/>
            </p:cNvSpPr>
            <p:nvPr/>
          </p:nvSpPr>
          <p:spPr bwMode="auto">
            <a:xfrm>
              <a:off x="3889" y="1791"/>
              <a:ext cx="111" cy="1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0" name="Oval 83"/>
            <p:cNvSpPr>
              <a:spLocks noChangeArrowheads="1"/>
            </p:cNvSpPr>
            <p:nvPr/>
          </p:nvSpPr>
          <p:spPr bwMode="auto">
            <a:xfrm>
              <a:off x="3866" y="1664"/>
              <a:ext cx="103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1" name="Oval 84"/>
            <p:cNvSpPr>
              <a:spLocks noChangeArrowheads="1"/>
            </p:cNvSpPr>
            <p:nvPr/>
          </p:nvSpPr>
          <p:spPr bwMode="auto">
            <a:xfrm>
              <a:off x="3944" y="1664"/>
              <a:ext cx="112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2" name="Oval 85"/>
            <p:cNvSpPr>
              <a:spLocks noChangeArrowheads="1"/>
            </p:cNvSpPr>
            <p:nvPr/>
          </p:nvSpPr>
          <p:spPr bwMode="auto">
            <a:xfrm>
              <a:off x="4121" y="1720"/>
              <a:ext cx="104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3" name="Oval 86"/>
            <p:cNvSpPr>
              <a:spLocks noChangeArrowheads="1"/>
            </p:cNvSpPr>
            <p:nvPr/>
          </p:nvSpPr>
          <p:spPr bwMode="auto">
            <a:xfrm>
              <a:off x="4346" y="1864"/>
              <a:ext cx="103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4" name="Oval 87"/>
            <p:cNvSpPr>
              <a:spLocks noChangeArrowheads="1"/>
            </p:cNvSpPr>
            <p:nvPr/>
          </p:nvSpPr>
          <p:spPr bwMode="auto">
            <a:xfrm>
              <a:off x="4280" y="1520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5" name="Oval 88"/>
            <p:cNvSpPr>
              <a:spLocks noChangeArrowheads="1"/>
            </p:cNvSpPr>
            <p:nvPr/>
          </p:nvSpPr>
          <p:spPr bwMode="auto">
            <a:xfrm>
              <a:off x="4280" y="1392"/>
              <a:ext cx="104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6" name="Oval 89"/>
            <p:cNvSpPr>
              <a:spLocks noChangeArrowheads="1"/>
            </p:cNvSpPr>
            <p:nvPr/>
          </p:nvSpPr>
          <p:spPr bwMode="auto">
            <a:xfrm>
              <a:off x="4609" y="1384"/>
              <a:ext cx="111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7" name="Oval 90"/>
            <p:cNvSpPr>
              <a:spLocks noChangeArrowheads="1"/>
            </p:cNvSpPr>
            <p:nvPr/>
          </p:nvSpPr>
          <p:spPr bwMode="auto">
            <a:xfrm>
              <a:off x="4818" y="1576"/>
              <a:ext cx="111" cy="1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8" name="Oval 91"/>
            <p:cNvSpPr>
              <a:spLocks noChangeArrowheads="1"/>
            </p:cNvSpPr>
            <p:nvPr/>
          </p:nvSpPr>
          <p:spPr bwMode="auto">
            <a:xfrm>
              <a:off x="4745" y="1048"/>
              <a:ext cx="107" cy="10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3329" name="Oval 92"/>
            <p:cNvSpPr>
              <a:spLocks noChangeArrowheads="1"/>
            </p:cNvSpPr>
            <p:nvPr/>
          </p:nvSpPr>
          <p:spPr bwMode="auto">
            <a:xfrm>
              <a:off x="4945" y="695"/>
              <a:ext cx="103" cy="11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2819400" y="6096000"/>
            <a:ext cx="63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800" b="1">
                <a:latin typeface="Arial" charset="0"/>
              </a:rPr>
              <a:t>E/e’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1979613" y="1550988"/>
            <a:ext cx="223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400" b="1">
                <a:latin typeface="Arial" charset="0"/>
              </a:rPr>
              <a:t>PCWP (mm Hg)</a:t>
            </a:r>
            <a:endParaRPr lang="en-US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1733550" y="2127250"/>
            <a:ext cx="1058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 = 0.87</a:t>
            </a:r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1733550" y="2503488"/>
            <a:ext cx="871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= 60</a:t>
            </a:r>
          </a:p>
        </p:txBody>
      </p:sp>
      <p:sp>
        <p:nvSpPr>
          <p:cNvPr id="53296" name="Text Box 97"/>
          <p:cNvSpPr txBox="1">
            <a:spLocks noChangeArrowheads="1"/>
          </p:cNvSpPr>
          <p:nvPr/>
        </p:nvSpPr>
        <p:spPr bwMode="auto">
          <a:xfrm>
            <a:off x="6399213" y="6000750"/>
            <a:ext cx="21955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GB" sz="1400"/>
              <a:t>Nagueh et al, JACC 1997</a:t>
            </a:r>
          </a:p>
          <a:p>
            <a:pPr algn="r" eaLnBrk="0" hangingPunct="0">
              <a:spcBef>
                <a:spcPct val="0"/>
              </a:spcBef>
            </a:pPr>
            <a:r>
              <a:rPr lang="en-GB" sz="1400"/>
              <a:t>Ommen et al Circ 2001</a:t>
            </a:r>
          </a:p>
        </p:txBody>
      </p:sp>
      <p:sp>
        <p:nvSpPr>
          <p:cNvPr id="65634" name="Text Box 98"/>
          <p:cNvSpPr txBox="1">
            <a:spLocks noChangeArrowheads="1"/>
          </p:cNvSpPr>
          <p:nvPr/>
        </p:nvSpPr>
        <p:spPr bwMode="auto">
          <a:xfrm>
            <a:off x="5580063" y="2708275"/>
            <a:ext cx="3313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E/E’  &gt; 15 </a:t>
            </a:r>
          </a:p>
          <a:p>
            <a:r>
              <a:rPr lang="da-DK"/>
              <a:t> =</a:t>
            </a:r>
          </a:p>
          <a:p>
            <a:r>
              <a:rPr lang="da-DK"/>
              <a:t>Højt LVEDP</a:t>
            </a:r>
          </a:p>
        </p:txBody>
      </p:sp>
      <p:sp>
        <p:nvSpPr>
          <p:cNvPr id="53298" name="Line 102"/>
          <p:cNvSpPr>
            <a:spLocks noChangeShapeType="1"/>
          </p:cNvSpPr>
          <p:nvPr/>
        </p:nvSpPr>
        <p:spPr bwMode="auto">
          <a:xfrm>
            <a:off x="3132138" y="5511800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62B027-131E-4F36-9C3C-0BC81FE9009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53354" name="Text Box 106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E/e´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400800" y="6019800"/>
            <a:ext cx="21955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GB" sz="1400"/>
              <a:t>Nagueh et al, JACC 1997</a:t>
            </a:r>
          </a:p>
          <a:p>
            <a:pPr algn="r" eaLnBrk="0" hangingPunct="0">
              <a:spcBef>
                <a:spcPct val="0"/>
              </a:spcBef>
            </a:pPr>
            <a:r>
              <a:rPr lang="en-GB" sz="1400"/>
              <a:t>Ommen et al Circ 2001</a:t>
            </a: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 flipV="1">
            <a:off x="2046288" y="2836863"/>
            <a:ext cx="2297112" cy="24622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966788" y="18319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66788" y="22574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966788" y="27336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966788" y="31480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966788" y="3614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966788" y="40401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966788" y="45069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966788" y="49752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139825" y="53863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447800" y="5715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359025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955800" y="5715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2847975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3354388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852863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371975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1504950" y="1905000"/>
            <a:ext cx="3614738" cy="3621088"/>
          </a:xfrm>
          <a:prstGeom prst="rect">
            <a:avLst/>
          </a:prstGeom>
          <a:noFill/>
          <a:ln w="39688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17" name="Line 22"/>
          <p:cNvSpPr>
            <a:spLocks noChangeShapeType="1"/>
          </p:cNvSpPr>
          <p:nvPr/>
        </p:nvSpPr>
        <p:spPr bwMode="auto">
          <a:xfrm flipH="1">
            <a:off x="1377950" y="190500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18" name="Line 23"/>
          <p:cNvSpPr>
            <a:spLocks noChangeShapeType="1"/>
          </p:cNvSpPr>
          <p:nvPr/>
        </p:nvSpPr>
        <p:spPr bwMode="auto">
          <a:xfrm flipH="1">
            <a:off x="1377950" y="235585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19" name="Line 24"/>
          <p:cNvSpPr>
            <a:spLocks noChangeShapeType="1"/>
          </p:cNvSpPr>
          <p:nvPr/>
        </p:nvSpPr>
        <p:spPr bwMode="auto">
          <a:xfrm flipH="1">
            <a:off x="1377950" y="2808288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 flipH="1">
            <a:off x="1377950" y="3259138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 flipH="1">
            <a:off x="1377950" y="3711575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2" name="Line 27"/>
          <p:cNvSpPr>
            <a:spLocks noChangeShapeType="1"/>
          </p:cNvSpPr>
          <p:nvPr/>
        </p:nvSpPr>
        <p:spPr bwMode="auto">
          <a:xfrm flipH="1">
            <a:off x="1377950" y="4616450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3" name="Line 28"/>
          <p:cNvSpPr>
            <a:spLocks noChangeShapeType="1"/>
          </p:cNvSpPr>
          <p:nvPr/>
        </p:nvSpPr>
        <p:spPr bwMode="auto">
          <a:xfrm flipH="1">
            <a:off x="1377950" y="506730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 flipH="1">
            <a:off x="1377950" y="5519738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1504950" y="552767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2533650" y="552767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7" name="Line 32"/>
          <p:cNvSpPr>
            <a:spLocks noChangeShapeType="1"/>
          </p:cNvSpPr>
          <p:nvPr/>
        </p:nvSpPr>
        <p:spPr bwMode="auto">
          <a:xfrm>
            <a:off x="2019300" y="552767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8" name="Line 33"/>
          <p:cNvSpPr>
            <a:spLocks noChangeShapeType="1"/>
          </p:cNvSpPr>
          <p:nvPr/>
        </p:nvSpPr>
        <p:spPr bwMode="auto">
          <a:xfrm>
            <a:off x="3562350" y="552767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29" name="Line 34"/>
          <p:cNvSpPr>
            <a:spLocks noChangeShapeType="1"/>
          </p:cNvSpPr>
          <p:nvPr/>
        </p:nvSpPr>
        <p:spPr bwMode="auto">
          <a:xfrm>
            <a:off x="4076700" y="552767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>
            <a:off x="4591050" y="5527675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5105400" y="5527675"/>
            <a:ext cx="1588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4900613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55333" name="Group 38"/>
          <p:cNvGrpSpPr>
            <a:grpSpLocks/>
          </p:cNvGrpSpPr>
          <p:nvPr/>
        </p:nvGrpSpPr>
        <p:grpSpPr bwMode="auto">
          <a:xfrm>
            <a:off x="1897063" y="4706938"/>
            <a:ext cx="1092200" cy="804862"/>
            <a:chOff x="3096" y="2513"/>
            <a:chExt cx="825" cy="607"/>
          </a:xfrm>
        </p:grpSpPr>
        <p:sp>
          <p:nvSpPr>
            <p:cNvPr id="55373" name="Oval 39"/>
            <p:cNvSpPr>
              <a:spLocks noChangeArrowheads="1"/>
            </p:cNvSpPr>
            <p:nvPr/>
          </p:nvSpPr>
          <p:spPr bwMode="auto">
            <a:xfrm>
              <a:off x="3128" y="3008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4" name="Oval 40"/>
            <p:cNvSpPr>
              <a:spLocks noChangeArrowheads="1"/>
            </p:cNvSpPr>
            <p:nvPr/>
          </p:nvSpPr>
          <p:spPr bwMode="auto">
            <a:xfrm>
              <a:off x="3136" y="2928"/>
              <a:ext cx="104" cy="1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5" name="Oval 41"/>
            <p:cNvSpPr>
              <a:spLocks noChangeArrowheads="1"/>
            </p:cNvSpPr>
            <p:nvPr/>
          </p:nvSpPr>
          <p:spPr bwMode="auto">
            <a:xfrm>
              <a:off x="3192" y="2872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6" name="Oval 42"/>
            <p:cNvSpPr>
              <a:spLocks noChangeArrowheads="1"/>
            </p:cNvSpPr>
            <p:nvPr/>
          </p:nvSpPr>
          <p:spPr bwMode="auto">
            <a:xfrm>
              <a:off x="333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7" name="Oval 43"/>
            <p:cNvSpPr>
              <a:spLocks noChangeArrowheads="1"/>
            </p:cNvSpPr>
            <p:nvPr/>
          </p:nvSpPr>
          <p:spPr bwMode="auto">
            <a:xfrm>
              <a:off x="3368" y="2864"/>
              <a:ext cx="112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8" name="Oval 44"/>
            <p:cNvSpPr>
              <a:spLocks noChangeArrowheads="1"/>
            </p:cNvSpPr>
            <p:nvPr/>
          </p:nvSpPr>
          <p:spPr bwMode="auto">
            <a:xfrm>
              <a:off x="341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79" name="Oval 45"/>
            <p:cNvSpPr>
              <a:spLocks noChangeArrowheads="1"/>
            </p:cNvSpPr>
            <p:nvPr/>
          </p:nvSpPr>
          <p:spPr bwMode="auto">
            <a:xfrm>
              <a:off x="3505" y="2864"/>
              <a:ext cx="103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0" name="Oval 46"/>
            <p:cNvSpPr>
              <a:spLocks noChangeArrowheads="1"/>
            </p:cNvSpPr>
            <p:nvPr/>
          </p:nvSpPr>
          <p:spPr bwMode="auto">
            <a:xfrm>
              <a:off x="3489" y="2935"/>
              <a:ext cx="104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1" name="Oval 47"/>
            <p:cNvSpPr>
              <a:spLocks noChangeArrowheads="1"/>
            </p:cNvSpPr>
            <p:nvPr/>
          </p:nvSpPr>
          <p:spPr bwMode="auto">
            <a:xfrm>
              <a:off x="3096" y="2791"/>
              <a:ext cx="113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2" name="Oval 48"/>
            <p:cNvSpPr>
              <a:spLocks noChangeArrowheads="1"/>
            </p:cNvSpPr>
            <p:nvPr/>
          </p:nvSpPr>
          <p:spPr bwMode="auto">
            <a:xfrm>
              <a:off x="3201" y="2728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3" name="Oval 49"/>
            <p:cNvSpPr>
              <a:spLocks noChangeArrowheads="1"/>
            </p:cNvSpPr>
            <p:nvPr/>
          </p:nvSpPr>
          <p:spPr bwMode="auto">
            <a:xfrm>
              <a:off x="3240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4" name="Oval 50"/>
            <p:cNvSpPr>
              <a:spLocks noChangeArrowheads="1"/>
            </p:cNvSpPr>
            <p:nvPr/>
          </p:nvSpPr>
          <p:spPr bwMode="auto">
            <a:xfrm>
              <a:off x="3305" y="2728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5" name="Oval 51"/>
            <p:cNvSpPr>
              <a:spLocks noChangeArrowheads="1"/>
            </p:cNvSpPr>
            <p:nvPr/>
          </p:nvSpPr>
          <p:spPr bwMode="auto">
            <a:xfrm>
              <a:off x="3272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6" name="Oval 52"/>
            <p:cNvSpPr>
              <a:spLocks noChangeArrowheads="1"/>
            </p:cNvSpPr>
            <p:nvPr/>
          </p:nvSpPr>
          <p:spPr bwMode="auto">
            <a:xfrm>
              <a:off x="3368" y="2584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7" name="Oval 53"/>
            <p:cNvSpPr>
              <a:spLocks noChangeArrowheads="1"/>
            </p:cNvSpPr>
            <p:nvPr/>
          </p:nvSpPr>
          <p:spPr bwMode="auto">
            <a:xfrm>
              <a:off x="3505" y="2728"/>
              <a:ext cx="10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8" name="Oval 54"/>
            <p:cNvSpPr>
              <a:spLocks noChangeArrowheads="1"/>
            </p:cNvSpPr>
            <p:nvPr/>
          </p:nvSpPr>
          <p:spPr bwMode="auto">
            <a:xfrm>
              <a:off x="3449" y="2657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89" name="Oval 55"/>
            <p:cNvSpPr>
              <a:spLocks noChangeArrowheads="1"/>
            </p:cNvSpPr>
            <p:nvPr/>
          </p:nvSpPr>
          <p:spPr bwMode="auto">
            <a:xfrm>
              <a:off x="3656" y="2801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0" name="Oval 56"/>
            <p:cNvSpPr>
              <a:spLocks noChangeArrowheads="1"/>
            </p:cNvSpPr>
            <p:nvPr/>
          </p:nvSpPr>
          <p:spPr bwMode="auto">
            <a:xfrm>
              <a:off x="3712" y="2801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1" name="Oval 57"/>
            <p:cNvSpPr>
              <a:spLocks noChangeArrowheads="1"/>
            </p:cNvSpPr>
            <p:nvPr/>
          </p:nvSpPr>
          <p:spPr bwMode="auto">
            <a:xfrm>
              <a:off x="3624" y="2728"/>
              <a:ext cx="105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2" name="Oval 58"/>
            <p:cNvSpPr>
              <a:spLocks noChangeArrowheads="1"/>
            </p:cNvSpPr>
            <p:nvPr/>
          </p:nvSpPr>
          <p:spPr bwMode="auto">
            <a:xfrm>
              <a:off x="3808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3" name="Oval 59"/>
            <p:cNvSpPr>
              <a:spLocks noChangeArrowheads="1"/>
            </p:cNvSpPr>
            <p:nvPr/>
          </p:nvSpPr>
          <p:spPr bwMode="auto">
            <a:xfrm>
              <a:off x="3704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4" name="Oval 60"/>
            <p:cNvSpPr>
              <a:spLocks noChangeArrowheads="1"/>
            </p:cNvSpPr>
            <p:nvPr/>
          </p:nvSpPr>
          <p:spPr bwMode="auto">
            <a:xfrm>
              <a:off x="3568" y="2599"/>
              <a:ext cx="104" cy="10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5395" name="Oval 61"/>
            <p:cNvSpPr>
              <a:spLocks noChangeArrowheads="1"/>
            </p:cNvSpPr>
            <p:nvPr/>
          </p:nvSpPr>
          <p:spPr bwMode="auto">
            <a:xfrm>
              <a:off x="3520" y="2513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55334" name="Oval 62"/>
          <p:cNvSpPr>
            <a:spLocks noChangeArrowheads="1"/>
          </p:cNvSpPr>
          <p:nvPr/>
        </p:nvSpPr>
        <p:spPr bwMode="auto">
          <a:xfrm>
            <a:off x="2565400" y="4646613"/>
            <a:ext cx="147638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35" name="Oval 63"/>
          <p:cNvSpPr>
            <a:spLocks noChangeArrowheads="1"/>
          </p:cNvSpPr>
          <p:nvPr/>
        </p:nvSpPr>
        <p:spPr bwMode="auto">
          <a:xfrm>
            <a:off x="2725738" y="4646613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7344" name="Oval 64"/>
          <p:cNvSpPr>
            <a:spLocks noChangeArrowheads="1"/>
          </p:cNvSpPr>
          <p:nvPr/>
        </p:nvSpPr>
        <p:spPr bwMode="auto">
          <a:xfrm>
            <a:off x="2438400" y="4467225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37" name="Oval 65"/>
          <p:cNvSpPr>
            <a:spLocks noChangeArrowheads="1"/>
          </p:cNvSpPr>
          <p:nvPr/>
        </p:nvSpPr>
        <p:spPr bwMode="auto">
          <a:xfrm>
            <a:off x="2544763" y="4467225"/>
            <a:ext cx="147637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38" name="Oval 66"/>
          <p:cNvSpPr>
            <a:spLocks noChangeArrowheads="1"/>
          </p:cNvSpPr>
          <p:nvPr/>
        </p:nvSpPr>
        <p:spPr bwMode="auto">
          <a:xfrm>
            <a:off x="2595563" y="4467225"/>
            <a:ext cx="139700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39" name="Oval 67"/>
          <p:cNvSpPr>
            <a:spLocks noChangeArrowheads="1"/>
          </p:cNvSpPr>
          <p:nvPr/>
        </p:nvSpPr>
        <p:spPr bwMode="auto">
          <a:xfrm>
            <a:off x="2692400" y="4467225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0" name="Oval 68"/>
          <p:cNvSpPr>
            <a:spLocks noChangeArrowheads="1"/>
          </p:cNvSpPr>
          <p:nvPr/>
        </p:nvSpPr>
        <p:spPr bwMode="auto">
          <a:xfrm>
            <a:off x="2916238" y="4456113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1" name="Oval 69"/>
          <p:cNvSpPr>
            <a:spLocks noChangeArrowheads="1"/>
          </p:cNvSpPr>
          <p:nvPr/>
        </p:nvSpPr>
        <p:spPr bwMode="auto">
          <a:xfrm>
            <a:off x="3062288" y="4467225"/>
            <a:ext cx="138112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7350" name="Oval 70"/>
          <p:cNvSpPr>
            <a:spLocks noChangeArrowheads="1"/>
          </p:cNvSpPr>
          <p:nvPr/>
        </p:nvSpPr>
        <p:spPr bwMode="auto">
          <a:xfrm>
            <a:off x="3263900" y="4495800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3" name="Oval 71"/>
          <p:cNvSpPr>
            <a:spLocks noChangeArrowheads="1"/>
          </p:cNvSpPr>
          <p:nvPr/>
        </p:nvSpPr>
        <p:spPr bwMode="auto">
          <a:xfrm>
            <a:off x="3179763" y="4378325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4" name="Oval 72"/>
          <p:cNvSpPr>
            <a:spLocks noChangeArrowheads="1"/>
          </p:cNvSpPr>
          <p:nvPr/>
        </p:nvSpPr>
        <p:spPr bwMode="auto">
          <a:xfrm>
            <a:off x="3125788" y="4284663"/>
            <a:ext cx="147637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5" name="Oval 73"/>
          <p:cNvSpPr>
            <a:spLocks noChangeArrowheads="1"/>
          </p:cNvSpPr>
          <p:nvPr/>
        </p:nvSpPr>
        <p:spPr bwMode="auto">
          <a:xfrm>
            <a:off x="3030538" y="4284663"/>
            <a:ext cx="1492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6" name="Oval 74"/>
          <p:cNvSpPr>
            <a:spLocks noChangeArrowheads="1"/>
          </p:cNvSpPr>
          <p:nvPr/>
        </p:nvSpPr>
        <p:spPr bwMode="auto">
          <a:xfrm>
            <a:off x="2744788" y="4284663"/>
            <a:ext cx="147637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7" name="Oval 75"/>
          <p:cNvSpPr>
            <a:spLocks noChangeArrowheads="1"/>
          </p:cNvSpPr>
          <p:nvPr/>
        </p:nvSpPr>
        <p:spPr bwMode="auto">
          <a:xfrm>
            <a:off x="2617788" y="4284663"/>
            <a:ext cx="138112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8" name="Oval 76"/>
          <p:cNvSpPr>
            <a:spLocks noChangeArrowheads="1"/>
          </p:cNvSpPr>
          <p:nvPr/>
        </p:nvSpPr>
        <p:spPr bwMode="auto">
          <a:xfrm>
            <a:off x="2628900" y="4198938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49" name="Oval 77"/>
          <p:cNvSpPr>
            <a:spLocks noChangeArrowheads="1"/>
          </p:cNvSpPr>
          <p:nvPr/>
        </p:nvSpPr>
        <p:spPr bwMode="auto">
          <a:xfrm>
            <a:off x="2701925" y="3933825"/>
            <a:ext cx="138113" cy="1476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0" name="Oval 78"/>
          <p:cNvSpPr>
            <a:spLocks noChangeArrowheads="1"/>
          </p:cNvSpPr>
          <p:nvPr/>
        </p:nvSpPr>
        <p:spPr bwMode="auto">
          <a:xfrm>
            <a:off x="3200400" y="4008438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1" name="Oval 79"/>
          <p:cNvSpPr>
            <a:spLocks noChangeArrowheads="1"/>
          </p:cNvSpPr>
          <p:nvPr/>
        </p:nvSpPr>
        <p:spPr bwMode="auto">
          <a:xfrm>
            <a:off x="3348038" y="4198938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2" name="Oval 80"/>
          <p:cNvSpPr>
            <a:spLocks noChangeArrowheads="1"/>
          </p:cNvSpPr>
          <p:nvPr/>
        </p:nvSpPr>
        <p:spPr bwMode="auto">
          <a:xfrm>
            <a:off x="2946400" y="3752850"/>
            <a:ext cx="147638" cy="1508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3" name="Oval 81"/>
          <p:cNvSpPr>
            <a:spLocks noChangeArrowheads="1"/>
          </p:cNvSpPr>
          <p:nvPr/>
        </p:nvSpPr>
        <p:spPr bwMode="auto">
          <a:xfrm>
            <a:off x="2916238" y="3584575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4" name="Oval 82"/>
          <p:cNvSpPr>
            <a:spLocks noChangeArrowheads="1"/>
          </p:cNvSpPr>
          <p:nvPr/>
        </p:nvSpPr>
        <p:spPr bwMode="auto">
          <a:xfrm>
            <a:off x="3019425" y="3584575"/>
            <a:ext cx="147638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5" name="Oval 83"/>
          <p:cNvSpPr>
            <a:spLocks noChangeArrowheads="1"/>
          </p:cNvSpPr>
          <p:nvPr/>
        </p:nvSpPr>
        <p:spPr bwMode="auto">
          <a:xfrm>
            <a:off x="3252788" y="3659188"/>
            <a:ext cx="138112" cy="1476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6" name="Oval 84"/>
          <p:cNvSpPr>
            <a:spLocks noChangeArrowheads="1"/>
          </p:cNvSpPr>
          <p:nvPr/>
        </p:nvSpPr>
        <p:spPr bwMode="auto">
          <a:xfrm>
            <a:off x="3551238" y="3849688"/>
            <a:ext cx="136525" cy="1476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7" name="Oval 85"/>
          <p:cNvSpPr>
            <a:spLocks noChangeArrowheads="1"/>
          </p:cNvSpPr>
          <p:nvPr/>
        </p:nvSpPr>
        <p:spPr bwMode="auto">
          <a:xfrm>
            <a:off x="3463925" y="3394075"/>
            <a:ext cx="138113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8" name="Oval 86"/>
          <p:cNvSpPr>
            <a:spLocks noChangeArrowheads="1"/>
          </p:cNvSpPr>
          <p:nvPr/>
        </p:nvSpPr>
        <p:spPr bwMode="auto">
          <a:xfrm>
            <a:off x="3463925" y="3224213"/>
            <a:ext cx="138113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59" name="Oval 87"/>
          <p:cNvSpPr>
            <a:spLocks noChangeArrowheads="1"/>
          </p:cNvSpPr>
          <p:nvPr/>
        </p:nvSpPr>
        <p:spPr bwMode="auto">
          <a:xfrm>
            <a:off x="3898900" y="3213100"/>
            <a:ext cx="147638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60" name="Oval 88"/>
          <p:cNvSpPr>
            <a:spLocks noChangeArrowheads="1"/>
          </p:cNvSpPr>
          <p:nvPr/>
        </p:nvSpPr>
        <p:spPr bwMode="auto">
          <a:xfrm>
            <a:off x="4175125" y="3468688"/>
            <a:ext cx="147638" cy="1476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61" name="Oval 89"/>
          <p:cNvSpPr>
            <a:spLocks noChangeArrowheads="1"/>
          </p:cNvSpPr>
          <p:nvPr/>
        </p:nvSpPr>
        <p:spPr bwMode="auto">
          <a:xfrm>
            <a:off x="4078288" y="2768600"/>
            <a:ext cx="14287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5362" name="Oval 90"/>
          <p:cNvSpPr>
            <a:spLocks noChangeArrowheads="1"/>
          </p:cNvSpPr>
          <p:nvPr/>
        </p:nvSpPr>
        <p:spPr bwMode="auto">
          <a:xfrm>
            <a:off x="4343400" y="2300288"/>
            <a:ext cx="136525" cy="1476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7371" name="Rectangle 91"/>
          <p:cNvSpPr>
            <a:spLocks noChangeArrowheads="1"/>
          </p:cNvSpPr>
          <p:nvPr/>
        </p:nvSpPr>
        <p:spPr bwMode="auto">
          <a:xfrm>
            <a:off x="2895600" y="6096000"/>
            <a:ext cx="63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800" b="1">
                <a:latin typeface="Arial" charset="0"/>
              </a:rPr>
              <a:t>E/e’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372" name="Rectangle 92"/>
          <p:cNvSpPr>
            <a:spLocks noChangeArrowheads="1"/>
          </p:cNvSpPr>
          <p:nvPr/>
        </p:nvSpPr>
        <p:spPr bwMode="auto">
          <a:xfrm>
            <a:off x="1981200" y="1524000"/>
            <a:ext cx="223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400" b="1">
                <a:latin typeface="Arial" charset="0"/>
              </a:rPr>
              <a:t>PCWP (mm Hg)</a:t>
            </a:r>
            <a:endParaRPr lang="en-US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373" name="Rectangle 93"/>
          <p:cNvSpPr>
            <a:spLocks noChangeArrowheads="1"/>
          </p:cNvSpPr>
          <p:nvPr/>
        </p:nvSpPr>
        <p:spPr bwMode="auto">
          <a:xfrm>
            <a:off x="1657350" y="2120900"/>
            <a:ext cx="1058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 = 0.87</a:t>
            </a:r>
          </a:p>
        </p:txBody>
      </p:sp>
      <p:sp>
        <p:nvSpPr>
          <p:cNvPr id="97374" name="Rectangle 94"/>
          <p:cNvSpPr>
            <a:spLocks noChangeArrowheads="1"/>
          </p:cNvSpPr>
          <p:nvPr/>
        </p:nvSpPr>
        <p:spPr bwMode="auto">
          <a:xfrm>
            <a:off x="1657350" y="2497138"/>
            <a:ext cx="871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= 60</a:t>
            </a:r>
          </a:p>
        </p:txBody>
      </p:sp>
      <p:sp>
        <p:nvSpPr>
          <p:cNvPr id="55367" name="Line 95"/>
          <p:cNvSpPr>
            <a:spLocks noChangeShapeType="1"/>
          </p:cNvSpPr>
          <p:nvPr/>
        </p:nvSpPr>
        <p:spPr bwMode="auto">
          <a:xfrm flipH="1">
            <a:off x="1344613" y="4208463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7376" name="Freeform 96"/>
          <p:cNvSpPr>
            <a:spLocks/>
          </p:cNvSpPr>
          <p:nvPr/>
        </p:nvSpPr>
        <p:spPr bwMode="auto">
          <a:xfrm>
            <a:off x="1533525" y="4524375"/>
            <a:ext cx="866775" cy="1588"/>
          </a:xfrm>
          <a:custGeom>
            <a:avLst/>
            <a:gdLst>
              <a:gd name="T0" fmla="*/ 0 w 546"/>
              <a:gd name="T1" fmla="*/ 0 h 1"/>
              <a:gd name="T2" fmla="*/ 866775 w 546"/>
              <a:gd name="T3" fmla="*/ 0 h 1"/>
              <a:gd name="T4" fmla="*/ 0 60000 65536"/>
              <a:gd name="T5" fmla="*/ 0 60000 65536"/>
              <a:gd name="T6" fmla="*/ 0 w 546"/>
              <a:gd name="T7" fmla="*/ 0 h 1"/>
              <a:gd name="T8" fmla="*/ 546 w 54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6" h="1">
                <a:moveTo>
                  <a:pt x="0" y="0"/>
                </a:moveTo>
                <a:lnTo>
                  <a:pt x="546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55369" name="Line 97"/>
          <p:cNvSpPr>
            <a:spLocks noChangeShapeType="1"/>
          </p:cNvSpPr>
          <p:nvPr/>
        </p:nvSpPr>
        <p:spPr bwMode="auto">
          <a:xfrm>
            <a:off x="3055938" y="5505450"/>
            <a:ext cx="0" cy="128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98" name="Billede 97" descr="faces.jpg"/>
          <p:cNvPicPr>
            <a:picLocks noChangeAspect="1"/>
          </p:cNvPicPr>
          <p:nvPr/>
        </p:nvPicPr>
        <p:blipFill>
          <a:blip r:embed="rId3" cstate="print"/>
          <a:srcRect l="25197" t="67370" r="50000"/>
          <a:stretch>
            <a:fillRect/>
          </a:stretch>
        </p:blipFill>
        <p:spPr>
          <a:xfrm>
            <a:off x="6330962" y="3827468"/>
            <a:ext cx="2000265" cy="174465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E00352-FC56-4202-B40F-7052CC8E32B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55397" name="Text Box 101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E/e´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7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7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8" grpId="0"/>
      <p:bldP spid="973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9" name="Rectangle 109"/>
          <p:cNvSpPr>
            <a:spLocks noChangeArrowheads="1"/>
          </p:cNvSpPr>
          <p:nvPr/>
        </p:nvSpPr>
        <p:spPr bwMode="auto">
          <a:xfrm>
            <a:off x="2557463" y="3175000"/>
            <a:ext cx="576262" cy="2233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6477000" y="6019800"/>
            <a:ext cx="21955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GB" sz="1400"/>
              <a:t>Nagueh et al, JACC 1997</a:t>
            </a:r>
          </a:p>
          <a:p>
            <a:pPr algn="r" eaLnBrk="0" hangingPunct="0">
              <a:spcBef>
                <a:spcPct val="0"/>
              </a:spcBef>
            </a:pPr>
            <a:r>
              <a:rPr lang="en-GB" sz="1400"/>
              <a:t>Ommen et al Circ 2001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2124075" y="2740025"/>
            <a:ext cx="2297113" cy="24622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044575" y="17351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044575" y="21605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044575" y="26368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044575" y="30511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044575" y="35179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044575" y="39433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044575" y="4410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044575" y="48783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217613" y="5289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493838" y="5646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2405063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2001838" y="5646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2894013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400425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3898900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4418013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67" name="Rectangle 25"/>
          <p:cNvSpPr>
            <a:spLocks noChangeArrowheads="1"/>
          </p:cNvSpPr>
          <p:nvPr/>
        </p:nvSpPr>
        <p:spPr bwMode="auto">
          <a:xfrm>
            <a:off x="1582738" y="1808163"/>
            <a:ext cx="3614737" cy="3621087"/>
          </a:xfrm>
          <a:prstGeom prst="rect">
            <a:avLst/>
          </a:prstGeom>
          <a:noFill/>
          <a:ln w="39688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68" name="Line 26"/>
          <p:cNvSpPr>
            <a:spLocks noChangeShapeType="1"/>
          </p:cNvSpPr>
          <p:nvPr/>
        </p:nvSpPr>
        <p:spPr bwMode="auto">
          <a:xfrm flipH="1">
            <a:off x="1455738" y="1808163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69" name="Line 27"/>
          <p:cNvSpPr>
            <a:spLocks noChangeShapeType="1"/>
          </p:cNvSpPr>
          <p:nvPr/>
        </p:nvSpPr>
        <p:spPr bwMode="auto">
          <a:xfrm flipH="1">
            <a:off x="1455738" y="2259013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0" name="Line 28"/>
          <p:cNvSpPr>
            <a:spLocks noChangeShapeType="1"/>
          </p:cNvSpPr>
          <p:nvPr/>
        </p:nvSpPr>
        <p:spPr bwMode="auto">
          <a:xfrm flipH="1">
            <a:off x="1455738" y="2711450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1" name="Line 29"/>
          <p:cNvSpPr>
            <a:spLocks noChangeShapeType="1"/>
          </p:cNvSpPr>
          <p:nvPr/>
        </p:nvSpPr>
        <p:spPr bwMode="auto">
          <a:xfrm flipH="1">
            <a:off x="1455738" y="316230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2" name="Line 30"/>
          <p:cNvSpPr>
            <a:spLocks noChangeShapeType="1"/>
          </p:cNvSpPr>
          <p:nvPr/>
        </p:nvSpPr>
        <p:spPr bwMode="auto">
          <a:xfrm flipH="1">
            <a:off x="1455738" y="3614738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3" name="Line 31"/>
          <p:cNvSpPr>
            <a:spLocks noChangeShapeType="1"/>
          </p:cNvSpPr>
          <p:nvPr/>
        </p:nvSpPr>
        <p:spPr bwMode="auto">
          <a:xfrm flipH="1">
            <a:off x="1455738" y="4519613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4" name="Line 32"/>
          <p:cNvSpPr>
            <a:spLocks noChangeShapeType="1"/>
          </p:cNvSpPr>
          <p:nvPr/>
        </p:nvSpPr>
        <p:spPr bwMode="auto">
          <a:xfrm flipH="1">
            <a:off x="1455738" y="4970463"/>
            <a:ext cx="127000" cy="1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5" name="Line 33"/>
          <p:cNvSpPr>
            <a:spLocks noChangeShapeType="1"/>
          </p:cNvSpPr>
          <p:nvPr/>
        </p:nvSpPr>
        <p:spPr bwMode="auto">
          <a:xfrm flipH="1">
            <a:off x="1455738" y="5422900"/>
            <a:ext cx="127000" cy="1588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6" name="Line 34"/>
          <p:cNvSpPr>
            <a:spLocks noChangeShapeType="1"/>
          </p:cNvSpPr>
          <p:nvPr/>
        </p:nvSpPr>
        <p:spPr bwMode="auto">
          <a:xfrm>
            <a:off x="1582738" y="5430838"/>
            <a:ext cx="1587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7" name="Line 35"/>
          <p:cNvSpPr>
            <a:spLocks noChangeShapeType="1"/>
          </p:cNvSpPr>
          <p:nvPr/>
        </p:nvSpPr>
        <p:spPr bwMode="auto">
          <a:xfrm>
            <a:off x="2611438" y="5430838"/>
            <a:ext cx="0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8" name="Line 36"/>
          <p:cNvSpPr>
            <a:spLocks noChangeShapeType="1"/>
          </p:cNvSpPr>
          <p:nvPr/>
        </p:nvSpPr>
        <p:spPr bwMode="auto">
          <a:xfrm>
            <a:off x="2097088" y="5430838"/>
            <a:ext cx="1587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79" name="Line 37"/>
          <p:cNvSpPr>
            <a:spLocks noChangeShapeType="1"/>
          </p:cNvSpPr>
          <p:nvPr/>
        </p:nvSpPr>
        <p:spPr bwMode="auto">
          <a:xfrm>
            <a:off x="3640138" y="5430838"/>
            <a:ext cx="0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80" name="Line 38"/>
          <p:cNvSpPr>
            <a:spLocks noChangeShapeType="1"/>
          </p:cNvSpPr>
          <p:nvPr/>
        </p:nvSpPr>
        <p:spPr bwMode="auto">
          <a:xfrm>
            <a:off x="4154488" y="5430838"/>
            <a:ext cx="1587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81" name="Line 39"/>
          <p:cNvSpPr>
            <a:spLocks noChangeShapeType="1"/>
          </p:cNvSpPr>
          <p:nvPr/>
        </p:nvSpPr>
        <p:spPr bwMode="auto">
          <a:xfrm>
            <a:off x="4668838" y="5430838"/>
            <a:ext cx="0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382" name="Line 40"/>
          <p:cNvSpPr>
            <a:spLocks noChangeShapeType="1"/>
          </p:cNvSpPr>
          <p:nvPr/>
        </p:nvSpPr>
        <p:spPr bwMode="auto">
          <a:xfrm>
            <a:off x="5183188" y="5430838"/>
            <a:ext cx="1587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4946650" y="56467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altLang="en-US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57384" name="Group 42"/>
          <p:cNvGrpSpPr>
            <a:grpSpLocks/>
          </p:cNvGrpSpPr>
          <p:nvPr/>
        </p:nvGrpSpPr>
        <p:grpSpPr bwMode="auto">
          <a:xfrm>
            <a:off x="1974850" y="4610100"/>
            <a:ext cx="1092200" cy="804863"/>
            <a:chOff x="3096" y="2513"/>
            <a:chExt cx="825" cy="607"/>
          </a:xfrm>
        </p:grpSpPr>
        <p:sp>
          <p:nvSpPr>
            <p:cNvPr id="57424" name="Oval 43"/>
            <p:cNvSpPr>
              <a:spLocks noChangeArrowheads="1"/>
            </p:cNvSpPr>
            <p:nvPr/>
          </p:nvSpPr>
          <p:spPr bwMode="auto">
            <a:xfrm>
              <a:off x="3128" y="3008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25" name="Oval 44"/>
            <p:cNvSpPr>
              <a:spLocks noChangeArrowheads="1"/>
            </p:cNvSpPr>
            <p:nvPr/>
          </p:nvSpPr>
          <p:spPr bwMode="auto">
            <a:xfrm>
              <a:off x="3136" y="2928"/>
              <a:ext cx="104" cy="1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26" name="Oval 45"/>
            <p:cNvSpPr>
              <a:spLocks noChangeArrowheads="1"/>
            </p:cNvSpPr>
            <p:nvPr/>
          </p:nvSpPr>
          <p:spPr bwMode="auto">
            <a:xfrm>
              <a:off x="3192" y="2872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27" name="Oval 46"/>
            <p:cNvSpPr>
              <a:spLocks noChangeArrowheads="1"/>
            </p:cNvSpPr>
            <p:nvPr/>
          </p:nvSpPr>
          <p:spPr bwMode="auto">
            <a:xfrm>
              <a:off x="333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28" name="Oval 47"/>
            <p:cNvSpPr>
              <a:spLocks noChangeArrowheads="1"/>
            </p:cNvSpPr>
            <p:nvPr/>
          </p:nvSpPr>
          <p:spPr bwMode="auto">
            <a:xfrm>
              <a:off x="3368" y="2864"/>
              <a:ext cx="112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29" name="Oval 48"/>
            <p:cNvSpPr>
              <a:spLocks noChangeArrowheads="1"/>
            </p:cNvSpPr>
            <p:nvPr/>
          </p:nvSpPr>
          <p:spPr bwMode="auto">
            <a:xfrm>
              <a:off x="3416" y="2864"/>
              <a:ext cx="104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0" name="Oval 49"/>
            <p:cNvSpPr>
              <a:spLocks noChangeArrowheads="1"/>
            </p:cNvSpPr>
            <p:nvPr/>
          </p:nvSpPr>
          <p:spPr bwMode="auto">
            <a:xfrm>
              <a:off x="3505" y="2864"/>
              <a:ext cx="103" cy="1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1" name="Oval 50"/>
            <p:cNvSpPr>
              <a:spLocks noChangeArrowheads="1"/>
            </p:cNvSpPr>
            <p:nvPr/>
          </p:nvSpPr>
          <p:spPr bwMode="auto">
            <a:xfrm>
              <a:off x="3489" y="2935"/>
              <a:ext cx="104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2" name="Oval 51"/>
            <p:cNvSpPr>
              <a:spLocks noChangeArrowheads="1"/>
            </p:cNvSpPr>
            <p:nvPr/>
          </p:nvSpPr>
          <p:spPr bwMode="auto">
            <a:xfrm>
              <a:off x="3096" y="2791"/>
              <a:ext cx="113" cy="1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3" name="Oval 52"/>
            <p:cNvSpPr>
              <a:spLocks noChangeArrowheads="1"/>
            </p:cNvSpPr>
            <p:nvPr/>
          </p:nvSpPr>
          <p:spPr bwMode="auto">
            <a:xfrm>
              <a:off x="3201" y="2728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4" name="Oval 53"/>
            <p:cNvSpPr>
              <a:spLocks noChangeArrowheads="1"/>
            </p:cNvSpPr>
            <p:nvPr/>
          </p:nvSpPr>
          <p:spPr bwMode="auto">
            <a:xfrm>
              <a:off x="3240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5" name="Oval 54"/>
            <p:cNvSpPr>
              <a:spLocks noChangeArrowheads="1"/>
            </p:cNvSpPr>
            <p:nvPr/>
          </p:nvSpPr>
          <p:spPr bwMode="auto">
            <a:xfrm>
              <a:off x="3305" y="2728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6" name="Oval 55"/>
            <p:cNvSpPr>
              <a:spLocks noChangeArrowheads="1"/>
            </p:cNvSpPr>
            <p:nvPr/>
          </p:nvSpPr>
          <p:spPr bwMode="auto">
            <a:xfrm>
              <a:off x="3272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7" name="Oval 56"/>
            <p:cNvSpPr>
              <a:spLocks noChangeArrowheads="1"/>
            </p:cNvSpPr>
            <p:nvPr/>
          </p:nvSpPr>
          <p:spPr bwMode="auto">
            <a:xfrm>
              <a:off x="3368" y="2584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8" name="Oval 57"/>
            <p:cNvSpPr>
              <a:spLocks noChangeArrowheads="1"/>
            </p:cNvSpPr>
            <p:nvPr/>
          </p:nvSpPr>
          <p:spPr bwMode="auto">
            <a:xfrm>
              <a:off x="3505" y="2728"/>
              <a:ext cx="10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39" name="Oval 58"/>
            <p:cNvSpPr>
              <a:spLocks noChangeArrowheads="1"/>
            </p:cNvSpPr>
            <p:nvPr/>
          </p:nvSpPr>
          <p:spPr bwMode="auto">
            <a:xfrm>
              <a:off x="3449" y="2657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0" name="Oval 59"/>
            <p:cNvSpPr>
              <a:spLocks noChangeArrowheads="1"/>
            </p:cNvSpPr>
            <p:nvPr/>
          </p:nvSpPr>
          <p:spPr bwMode="auto">
            <a:xfrm>
              <a:off x="3656" y="2801"/>
              <a:ext cx="112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1" name="Oval 60"/>
            <p:cNvSpPr>
              <a:spLocks noChangeArrowheads="1"/>
            </p:cNvSpPr>
            <p:nvPr/>
          </p:nvSpPr>
          <p:spPr bwMode="auto">
            <a:xfrm>
              <a:off x="3712" y="2801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2" name="Oval 61"/>
            <p:cNvSpPr>
              <a:spLocks noChangeArrowheads="1"/>
            </p:cNvSpPr>
            <p:nvPr/>
          </p:nvSpPr>
          <p:spPr bwMode="auto">
            <a:xfrm>
              <a:off x="3624" y="2728"/>
              <a:ext cx="105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3" name="Oval 62"/>
            <p:cNvSpPr>
              <a:spLocks noChangeArrowheads="1"/>
            </p:cNvSpPr>
            <p:nvPr/>
          </p:nvSpPr>
          <p:spPr bwMode="auto">
            <a:xfrm>
              <a:off x="3808" y="2728"/>
              <a:ext cx="113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4" name="Oval 63"/>
            <p:cNvSpPr>
              <a:spLocks noChangeArrowheads="1"/>
            </p:cNvSpPr>
            <p:nvPr/>
          </p:nvSpPr>
          <p:spPr bwMode="auto">
            <a:xfrm>
              <a:off x="3704" y="2657"/>
              <a:ext cx="104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5" name="Oval 64"/>
            <p:cNvSpPr>
              <a:spLocks noChangeArrowheads="1"/>
            </p:cNvSpPr>
            <p:nvPr/>
          </p:nvSpPr>
          <p:spPr bwMode="auto">
            <a:xfrm>
              <a:off x="3568" y="2599"/>
              <a:ext cx="104" cy="10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7446" name="Oval 65"/>
            <p:cNvSpPr>
              <a:spLocks noChangeArrowheads="1"/>
            </p:cNvSpPr>
            <p:nvPr/>
          </p:nvSpPr>
          <p:spPr bwMode="auto">
            <a:xfrm>
              <a:off x="3520" y="2513"/>
              <a:ext cx="111" cy="11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da-DK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57385" name="Oval 67"/>
          <p:cNvSpPr>
            <a:spLocks noChangeArrowheads="1"/>
          </p:cNvSpPr>
          <p:nvPr/>
        </p:nvSpPr>
        <p:spPr bwMode="auto">
          <a:xfrm>
            <a:off x="2643188" y="4549775"/>
            <a:ext cx="147637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86" name="Oval 68"/>
          <p:cNvSpPr>
            <a:spLocks noChangeArrowheads="1"/>
          </p:cNvSpPr>
          <p:nvPr/>
        </p:nvSpPr>
        <p:spPr bwMode="auto">
          <a:xfrm>
            <a:off x="2803525" y="4549775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87" name="Oval 69"/>
          <p:cNvSpPr>
            <a:spLocks noChangeArrowheads="1"/>
          </p:cNvSpPr>
          <p:nvPr/>
        </p:nvSpPr>
        <p:spPr bwMode="auto">
          <a:xfrm>
            <a:off x="2516188" y="4370388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88" name="Oval 70"/>
          <p:cNvSpPr>
            <a:spLocks noChangeArrowheads="1"/>
          </p:cNvSpPr>
          <p:nvPr/>
        </p:nvSpPr>
        <p:spPr bwMode="auto">
          <a:xfrm>
            <a:off x="2622550" y="4370388"/>
            <a:ext cx="147638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89" name="Oval 71"/>
          <p:cNvSpPr>
            <a:spLocks noChangeArrowheads="1"/>
          </p:cNvSpPr>
          <p:nvPr/>
        </p:nvSpPr>
        <p:spPr bwMode="auto">
          <a:xfrm>
            <a:off x="2673350" y="4370388"/>
            <a:ext cx="139700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0" name="Oval 72"/>
          <p:cNvSpPr>
            <a:spLocks noChangeArrowheads="1"/>
          </p:cNvSpPr>
          <p:nvPr/>
        </p:nvSpPr>
        <p:spPr bwMode="auto">
          <a:xfrm>
            <a:off x="2770188" y="4370388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1" name="Oval 73"/>
          <p:cNvSpPr>
            <a:spLocks noChangeArrowheads="1"/>
          </p:cNvSpPr>
          <p:nvPr/>
        </p:nvSpPr>
        <p:spPr bwMode="auto">
          <a:xfrm>
            <a:off x="2994025" y="4359275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2" name="Oval 74"/>
          <p:cNvSpPr>
            <a:spLocks noChangeArrowheads="1"/>
          </p:cNvSpPr>
          <p:nvPr/>
        </p:nvSpPr>
        <p:spPr bwMode="auto">
          <a:xfrm>
            <a:off x="3140075" y="4370388"/>
            <a:ext cx="138113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3" name="Oval 75"/>
          <p:cNvSpPr>
            <a:spLocks noChangeArrowheads="1"/>
          </p:cNvSpPr>
          <p:nvPr/>
        </p:nvSpPr>
        <p:spPr bwMode="auto">
          <a:xfrm>
            <a:off x="3341688" y="4398963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4" name="Oval 76"/>
          <p:cNvSpPr>
            <a:spLocks noChangeArrowheads="1"/>
          </p:cNvSpPr>
          <p:nvPr/>
        </p:nvSpPr>
        <p:spPr bwMode="auto">
          <a:xfrm>
            <a:off x="3257550" y="4281488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5" name="Oval 77"/>
          <p:cNvSpPr>
            <a:spLocks noChangeArrowheads="1"/>
          </p:cNvSpPr>
          <p:nvPr/>
        </p:nvSpPr>
        <p:spPr bwMode="auto">
          <a:xfrm>
            <a:off x="3203575" y="4187825"/>
            <a:ext cx="147638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6" name="Oval 78"/>
          <p:cNvSpPr>
            <a:spLocks noChangeArrowheads="1"/>
          </p:cNvSpPr>
          <p:nvPr/>
        </p:nvSpPr>
        <p:spPr bwMode="auto">
          <a:xfrm>
            <a:off x="3108325" y="4187825"/>
            <a:ext cx="1492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7" name="Oval 79"/>
          <p:cNvSpPr>
            <a:spLocks noChangeArrowheads="1"/>
          </p:cNvSpPr>
          <p:nvPr/>
        </p:nvSpPr>
        <p:spPr bwMode="auto">
          <a:xfrm>
            <a:off x="2822575" y="4187825"/>
            <a:ext cx="147638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8" name="Oval 80"/>
          <p:cNvSpPr>
            <a:spLocks noChangeArrowheads="1"/>
          </p:cNvSpPr>
          <p:nvPr/>
        </p:nvSpPr>
        <p:spPr bwMode="auto">
          <a:xfrm>
            <a:off x="2695575" y="4187825"/>
            <a:ext cx="138113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399" name="Oval 81"/>
          <p:cNvSpPr>
            <a:spLocks noChangeArrowheads="1"/>
          </p:cNvSpPr>
          <p:nvPr/>
        </p:nvSpPr>
        <p:spPr bwMode="auto">
          <a:xfrm>
            <a:off x="2706688" y="4102100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0" name="Oval 82"/>
          <p:cNvSpPr>
            <a:spLocks noChangeArrowheads="1"/>
          </p:cNvSpPr>
          <p:nvPr/>
        </p:nvSpPr>
        <p:spPr bwMode="auto">
          <a:xfrm>
            <a:off x="2779713" y="3836988"/>
            <a:ext cx="138112" cy="14763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1" name="Oval 83"/>
          <p:cNvSpPr>
            <a:spLocks noChangeArrowheads="1"/>
          </p:cNvSpPr>
          <p:nvPr/>
        </p:nvSpPr>
        <p:spPr bwMode="auto">
          <a:xfrm>
            <a:off x="3278188" y="3911600"/>
            <a:ext cx="136525" cy="13652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2" name="Oval 84"/>
          <p:cNvSpPr>
            <a:spLocks noChangeArrowheads="1"/>
          </p:cNvSpPr>
          <p:nvPr/>
        </p:nvSpPr>
        <p:spPr bwMode="auto">
          <a:xfrm>
            <a:off x="3425825" y="4102100"/>
            <a:ext cx="136525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3" name="Oval 85"/>
          <p:cNvSpPr>
            <a:spLocks noChangeArrowheads="1"/>
          </p:cNvSpPr>
          <p:nvPr/>
        </p:nvSpPr>
        <p:spPr bwMode="auto">
          <a:xfrm>
            <a:off x="3024188" y="3656013"/>
            <a:ext cx="147637" cy="1508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4" name="Oval 86"/>
          <p:cNvSpPr>
            <a:spLocks noChangeArrowheads="1"/>
          </p:cNvSpPr>
          <p:nvPr/>
        </p:nvSpPr>
        <p:spPr bwMode="auto">
          <a:xfrm>
            <a:off x="2994025" y="3487738"/>
            <a:ext cx="13652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5" name="Oval 87"/>
          <p:cNvSpPr>
            <a:spLocks noChangeArrowheads="1"/>
          </p:cNvSpPr>
          <p:nvPr/>
        </p:nvSpPr>
        <p:spPr bwMode="auto">
          <a:xfrm>
            <a:off x="3097213" y="3487738"/>
            <a:ext cx="147637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6" name="Oval 88"/>
          <p:cNvSpPr>
            <a:spLocks noChangeArrowheads="1"/>
          </p:cNvSpPr>
          <p:nvPr/>
        </p:nvSpPr>
        <p:spPr bwMode="auto">
          <a:xfrm>
            <a:off x="3330575" y="3562350"/>
            <a:ext cx="138113" cy="1476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7" name="Oval 89"/>
          <p:cNvSpPr>
            <a:spLocks noChangeArrowheads="1"/>
          </p:cNvSpPr>
          <p:nvPr/>
        </p:nvSpPr>
        <p:spPr bwMode="auto">
          <a:xfrm>
            <a:off x="3629025" y="3752850"/>
            <a:ext cx="136525" cy="1476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8" name="Oval 90"/>
          <p:cNvSpPr>
            <a:spLocks noChangeArrowheads="1"/>
          </p:cNvSpPr>
          <p:nvPr/>
        </p:nvSpPr>
        <p:spPr bwMode="auto">
          <a:xfrm>
            <a:off x="3541713" y="3297238"/>
            <a:ext cx="138112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09" name="Oval 91"/>
          <p:cNvSpPr>
            <a:spLocks noChangeArrowheads="1"/>
          </p:cNvSpPr>
          <p:nvPr/>
        </p:nvSpPr>
        <p:spPr bwMode="auto">
          <a:xfrm>
            <a:off x="3541713" y="3127375"/>
            <a:ext cx="138112" cy="13811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10" name="Oval 92"/>
          <p:cNvSpPr>
            <a:spLocks noChangeArrowheads="1"/>
          </p:cNvSpPr>
          <p:nvPr/>
        </p:nvSpPr>
        <p:spPr bwMode="auto">
          <a:xfrm>
            <a:off x="3976688" y="3116263"/>
            <a:ext cx="147637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11" name="Oval 93"/>
          <p:cNvSpPr>
            <a:spLocks noChangeArrowheads="1"/>
          </p:cNvSpPr>
          <p:nvPr/>
        </p:nvSpPr>
        <p:spPr bwMode="auto">
          <a:xfrm>
            <a:off x="4252913" y="3371850"/>
            <a:ext cx="147637" cy="1476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12" name="Oval 94"/>
          <p:cNvSpPr>
            <a:spLocks noChangeArrowheads="1"/>
          </p:cNvSpPr>
          <p:nvPr/>
        </p:nvSpPr>
        <p:spPr bwMode="auto">
          <a:xfrm>
            <a:off x="4156075" y="2671763"/>
            <a:ext cx="142875" cy="138112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13" name="Oval 95"/>
          <p:cNvSpPr>
            <a:spLocks noChangeArrowheads="1"/>
          </p:cNvSpPr>
          <p:nvPr/>
        </p:nvSpPr>
        <p:spPr bwMode="auto">
          <a:xfrm>
            <a:off x="4421188" y="2203450"/>
            <a:ext cx="136525" cy="1476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6656" name="Rectangle 96"/>
          <p:cNvSpPr>
            <a:spLocks noChangeArrowheads="1"/>
          </p:cNvSpPr>
          <p:nvPr/>
        </p:nvSpPr>
        <p:spPr bwMode="auto">
          <a:xfrm>
            <a:off x="2895600" y="6019800"/>
            <a:ext cx="63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800" b="1">
                <a:latin typeface="Arial" charset="0"/>
              </a:rPr>
              <a:t>E/e’</a:t>
            </a:r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657" name="Rectangle 97"/>
          <p:cNvSpPr>
            <a:spLocks noChangeArrowheads="1"/>
          </p:cNvSpPr>
          <p:nvPr/>
        </p:nvSpPr>
        <p:spPr bwMode="auto">
          <a:xfrm>
            <a:off x="1981200" y="1447800"/>
            <a:ext cx="223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altLang="en-US" sz="2400" b="1">
                <a:latin typeface="Arial" charset="0"/>
              </a:rPr>
              <a:t>PCWP (mm Hg)</a:t>
            </a:r>
            <a:endParaRPr lang="en-US" alt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658" name="Rectangle 98"/>
          <p:cNvSpPr>
            <a:spLocks noChangeArrowheads="1"/>
          </p:cNvSpPr>
          <p:nvPr/>
        </p:nvSpPr>
        <p:spPr bwMode="auto">
          <a:xfrm>
            <a:off x="1735138" y="2024063"/>
            <a:ext cx="1058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 = 0.87</a:t>
            </a:r>
          </a:p>
        </p:txBody>
      </p:sp>
      <p:sp>
        <p:nvSpPr>
          <p:cNvPr id="66659" name="Rectangle 99"/>
          <p:cNvSpPr>
            <a:spLocks noChangeArrowheads="1"/>
          </p:cNvSpPr>
          <p:nvPr/>
        </p:nvSpPr>
        <p:spPr bwMode="auto">
          <a:xfrm>
            <a:off x="1735138" y="2400300"/>
            <a:ext cx="871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= 60</a:t>
            </a:r>
          </a:p>
        </p:txBody>
      </p:sp>
      <p:sp>
        <p:nvSpPr>
          <p:cNvPr id="57418" name="Line 100"/>
          <p:cNvSpPr>
            <a:spLocks noChangeShapeType="1"/>
          </p:cNvSpPr>
          <p:nvPr/>
        </p:nvSpPr>
        <p:spPr bwMode="auto">
          <a:xfrm flipH="1">
            <a:off x="1422400" y="4111625"/>
            <a:ext cx="127000" cy="0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7419" name="Line 103"/>
          <p:cNvSpPr>
            <a:spLocks noChangeShapeType="1"/>
          </p:cNvSpPr>
          <p:nvPr/>
        </p:nvSpPr>
        <p:spPr bwMode="auto">
          <a:xfrm>
            <a:off x="3133725" y="5408613"/>
            <a:ext cx="0" cy="128587"/>
          </a:xfrm>
          <a:prstGeom prst="line">
            <a:avLst/>
          </a:prstGeom>
          <a:noFill/>
          <a:ln w="396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6666" name="Text Box 106"/>
          <p:cNvSpPr txBox="1">
            <a:spLocks noChangeArrowheads="1"/>
          </p:cNvSpPr>
          <p:nvPr/>
        </p:nvSpPr>
        <p:spPr bwMode="auto">
          <a:xfrm>
            <a:off x="5257800" y="2514600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/>
              <a:t>15 &gt; E/e’ &gt; 10 </a:t>
            </a:r>
          </a:p>
          <a:p>
            <a:r>
              <a:rPr lang="da-DK"/>
              <a:t> =</a:t>
            </a:r>
          </a:p>
          <a:p>
            <a:r>
              <a:rPr lang="da-DK"/>
              <a:t>????</a:t>
            </a:r>
          </a:p>
        </p:txBody>
      </p:sp>
      <p:pic>
        <p:nvPicPr>
          <p:cNvPr id="99" name="Billede 98" descr="faces.jpg"/>
          <p:cNvPicPr>
            <a:picLocks noChangeAspect="1"/>
          </p:cNvPicPr>
          <p:nvPr/>
        </p:nvPicPr>
        <p:blipFill>
          <a:blip r:embed="rId3" cstate="print"/>
          <a:srcRect t="33967" r="75689" b="33966"/>
          <a:stretch>
            <a:fillRect/>
          </a:stretch>
        </p:blipFill>
        <p:spPr>
          <a:xfrm>
            <a:off x="6153161" y="3525844"/>
            <a:ext cx="1960548" cy="17145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D44943-DF9B-48CF-A4C0-734D5913E3D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57448" name="Text Box 104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E/e´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828800" y="1447800"/>
            <a:ext cx="5827713" cy="2881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285" name="Freeform 5"/>
          <p:cNvSpPr>
            <a:spLocks/>
          </p:cNvSpPr>
          <p:nvPr/>
        </p:nvSpPr>
        <p:spPr bwMode="auto">
          <a:xfrm>
            <a:off x="2757488" y="2024062"/>
            <a:ext cx="1874837" cy="1833563"/>
          </a:xfrm>
          <a:custGeom>
            <a:avLst/>
            <a:gdLst/>
            <a:ahLst/>
            <a:cxnLst>
              <a:cxn ang="0">
                <a:pos x="187" y="24"/>
              </a:cxn>
              <a:cxn ang="0">
                <a:pos x="55" y="62"/>
              </a:cxn>
              <a:cxn ang="0">
                <a:pos x="33" y="394"/>
              </a:cxn>
              <a:cxn ang="0">
                <a:pos x="81" y="1040"/>
              </a:cxn>
              <a:cxn ang="0">
                <a:pos x="521" y="1084"/>
              </a:cxn>
              <a:cxn ang="0">
                <a:pos x="893" y="1022"/>
              </a:cxn>
              <a:cxn ang="0">
                <a:pos x="1137" y="949"/>
              </a:cxn>
              <a:cxn ang="0">
                <a:pos x="1161" y="748"/>
              </a:cxn>
              <a:cxn ang="0">
                <a:pos x="1161" y="466"/>
              </a:cxn>
              <a:cxn ang="0">
                <a:pos x="1167" y="178"/>
              </a:cxn>
              <a:cxn ang="0">
                <a:pos x="1137" y="44"/>
              </a:cxn>
              <a:cxn ang="0">
                <a:pos x="915" y="22"/>
              </a:cxn>
              <a:cxn ang="0">
                <a:pos x="807" y="20"/>
              </a:cxn>
              <a:cxn ang="0">
                <a:pos x="527" y="24"/>
              </a:cxn>
              <a:cxn ang="0">
                <a:pos x="187" y="24"/>
              </a:cxn>
            </a:cxnLst>
            <a:rect l="0" t="0" r="r" b="b"/>
            <a:pathLst>
              <a:path w="1181" h="1155">
                <a:moveTo>
                  <a:pt x="187" y="24"/>
                </a:moveTo>
                <a:cubicBezTo>
                  <a:pt x="151" y="28"/>
                  <a:pt x="81" y="0"/>
                  <a:pt x="55" y="62"/>
                </a:cubicBezTo>
                <a:cubicBezTo>
                  <a:pt x="29" y="124"/>
                  <a:pt x="29" y="231"/>
                  <a:pt x="33" y="394"/>
                </a:cubicBezTo>
                <a:cubicBezTo>
                  <a:pt x="37" y="557"/>
                  <a:pt x="0" y="925"/>
                  <a:pt x="81" y="1040"/>
                </a:cubicBezTo>
                <a:cubicBezTo>
                  <a:pt x="162" y="1155"/>
                  <a:pt x="386" y="1087"/>
                  <a:pt x="521" y="1084"/>
                </a:cubicBezTo>
                <a:cubicBezTo>
                  <a:pt x="656" y="1081"/>
                  <a:pt x="791" y="1044"/>
                  <a:pt x="893" y="1022"/>
                </a:cubicBezTo>
                <a:cubicBezTo>
                  <a:pt x="995" y="1000"/>
                  <a:pt x="1093" y="994"/>
                  <a:pt x="1137" y="949"/>
                </a:cubicBezTo>
                <a:cubicBezTo>
                  <a:pt x="1181" y="904"/>
                  <a:pt x="1157" y="828"/>
                  <a:pt x="1161" y="748"/>
                </a:cubicBezTo>
                <a:cubicBezTo>
                  <a:pt x="1165" y="668"/>
                  <a:pt x="1160" y="561"/>
                  <a:pt x="1161" y="466"/>
                </a:cubicBezTo>
                <a:cubicBezTo>
                  <a:pt x="1162" y="371"/>
                  <a:pt x="1171" y="248"/>
                  <a:pt x="1167" y="178"/>
                </a:cubicBezTo>
                <a:cubicBezTo>
                  <a:pt x="1163" y="108"/>
                  <a:pt x="1179" y="70"/>
                  <a:pt x="1137" y="44"/>
                </a:cubicBezTo>
                <a:cubicBezTo>
                  <a:pt x="1095" y="18"/>
                  <a:pt x="970" y="26"/>
                  <a:pt x="915" y="22"/>
                </a:cubicBezTo>
                <a:cubicBezTo>
                  <a:pt x="860" y="18"/>
                  <a:pt x="872" y="20"/>
                  <a:pt x="807" y="20"/>
                </a:cubicBezTo>
                <a:cubicBezTo>
                  <a:pt x="742" y="20"/>
                  <a:pt x="630" y="23"/>
                  <a:pt x="527" y="24"/>
                </a:cubicBezTo>
                <a:cubicBezTo>
                  <a:pt x="424" y="25"/>
                  <a:pt x="258" y="24"/>
                  <a:pt x="187" y="24"/>
                </a:cubicBezTo>
                <a:close/>
              </a:path>
            </a:pathLst>
          </a:custGeom>
          <a:noFill/>
          <a:ln w="76200" cmpd="sng">
            <a:solidFill>
              <a:srgbClr val="FE281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260600" y="1808163"/>
            <a:ext cx="0" cy="19446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-5400000">
            <a:off x="1250157" y="209311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1800">
                <a:latin typeface="Tahoma" pitchFamily="34" charset="0"/>
              </a:rPr>
              <a:t>Tryk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414838" y="3922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1800">
                <a:latin typeface="Tahoma" pitchFamily="34" charset="0"/>
              </a:rPr>
              <a:t>Volumen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255838" y="3897313"/>
            <a:ext cx="51831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25290" name="Freeform 10"/>
          <p:cNvSpPr>
            <a:spLocks/>
          </p:cNvSpPr>
          <p:nvPr/>
        </p:nvSpPr>
        <p:spPr bwMode="auto">
          <a:xfrm>
            <a:off x="5497512" y="2152651"/>
            <a:ext cx="1135079" cy="1455737"/>
          </a:xfrm>
          <a:custGeom>
            <a:avLst/>
            <a:gdLst/>
            <a:ahLst/>
            <a:cxnLst>
              <a:cxn ang="0">
                <a:pos x="136" y="22"/>
              </a:cxn>
              <a:cxn ang="0">
                <a:pos x="50" y="56"/>
              </a:cxn>
              <a:cxn ang="0">
                <a:pos x="36" y="356"/>
              </a:cxn>
              <a:cxn ang="0">
                <a:pos x="56" y="878"/>
              </a:cxn>
              <a:cxn ang="0">
                <a:pos x="374" y="869"/>
              </a:cxn>
              <a:cxn ang="0">
                <a:pos x="599" y="815"/>
              </a:cxn>
              <a:cxn ang="0">
                <a:pos x="755" y="770"/>
              </a:cxn>
              <a:cxn ang="0">
                <a:pos x="772" y="675"/>
              </a:cxn>
              <a:cxn ang="0">
                <a:pos x="772" y="421"/>
              </a:cxn>
              <a:cxn ang="0">
                <a:pos x="776" y="161"/>
              </a:cxn>
              <a:cxn ang="0">
                <a:pos x="756" y="40"/>
              </a:cxn>
              <a:cxn ang="0">
                <a:pos x="611" y="20"/>
              </a:cxn>
              <a:cxn ang="0">
                <a:pos x="541" y="18"/>
              </a:cxn>
              <a:cxn ang="0">
                <a:pos x="358" y="22"/>
              </a:cxn>
              <a:cxn ang="0">
                <a:pos x="136" y="22"/>
              </a:cxn>
            </a:cxnLst>
            <a:rect l="0" t="0" r="r" b="b"/>
            <a:pathLst>
              <a:path w="784" h="963">
                <a:moveTo>
                  <a:pt x="136" y="22"/>
                </a:moveTo>
                <a:cubicBezTo>
                  <a:pt x="113" y="25"/>
                  <a:pt x="67" y="0"/>
                  <a:pt x="50" y="56"/>
                </a:cubicBezTo>
                <a:cubicBezTo>
                  <a:pt x="33" y="112"/>
                  <a:pt x="35" y="219"/>
                  <a:pt x="36" y="356"/>
                </a:cubicBezTo>
                <a:cubicBezTo>
                  <a:pt x="37" y="493"/>
                  <a:pt x="0" y="793"/>
                  <a:pt x="56" y="878"/>
                </a:cubicBezTo>
                <a:cubicBezTo>
                  <a:pt x="112" y="963"/>
                  <a:pt x="284" y="879"/>
                  <a:pt x="374" y="869"/>
                </a:cubicBezTo>
                <a:cubicBezTo>
                  <a:pt x="464" y="859"/>
                  <a:pt x="536" y="831"/>
                  <a:pt x="599" y="815"/>
                </a:cubicBezTo>
                <a:cubicBezTo>
                  <a:pt x="662" y="799"/>
                  <a:pt x="726" y="793"/>
                  <a:pt x="755" y="770"/>
                </a:cubicBezTo>
                <a:cubicBezTo>
                  <a:pt x="784" y="747"/>
                  <a:pt x="769" y="733"/>
                  <a:pt x="772" y="675"/>
                </a:cubicBezTo>
                <a:cubicBezTo>
                  <a:pt x="775" y="617"/>
                  <a:pt x="771" y="507"/>
                  <a:pt x="772" y="421"/>
                </a:cubicBezTo>
                <a:cubicBezTo>
                  <a:pt x="773" y="335"/>
                  <a:pt x="778" y="224"/>
                  <a:pt x="776" y="161"/>
                </a:cubicBezTo>
                <a:cubicBezTo>
                  <a:pt x="773" y="98"/>
                  <a:pt x="784" y="63"/>
                  <a:pt x="756" y="40"/>
                </a:cubicBezTo>
                <a:cubicBezTo>
                  <a:pt x="729" y="16"/>
                  <a:pt x="647" y="23"/>
                  <a:pt x="611" y="20"/>
                </a:cubicBezTo>
                <a:cubicBezTo>
                  <a:pt x="575" y="16"/>
                  <a:pt x="583" y="18"/>
                  <a:pt x="541" y="18"/>
                </a:cubicBezTo>
                <a:cubicBezTo>
                  <a:pt x="498" y="18"/>
                  <a:pt x="425" y="21"/>
                  <a:pt x="358" y="22"/>
                </a:cubicBezTo>
                <a:cubicBezTo>
                  <a:pt x="291" y="23"/>
                  <a:pt x="182" y="22"/>
                  <a:pt x="136" y="22"/>
                </a:cubicBezTo>
                <a:close/>
              </a:path>
            </a:pathLst>
          </a:custGeom>
          <a:noFill/>
          <a:ln w="76200" cmpd="sng">
            <a:solidFill>
              <a:srgbClr val="FE281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3" name="normal.wmv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81200" y="4572000"/>
            <a:ext cx="2016125" cy="1433513"/>
          </a:xfrm>
        </p:spPr>
      </p:pic>
      <p:pic>
        <p:nvPicPr>
          <p:cNvPr id="16" name="hm el1.wmv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05400" y="4572000"/>
            <a:ext cx="2160588" cy="1536700"/>
          </a:xfrm>
        </p:spPr>
      </p:pic>
      <p:sp>
        <p:nvSpPr>
          <p:cNvPr id="18" name="Tekstboks 17"/>
          <p:cNvSpPr txBox="1">
            <a:spLocks noChangeArrowheads="1"/>
          </p:cNvSpPr>
          <p:nvPr/>
        </p:nvSpPr>
        <p:spPr bwMode="auto">
          <a:xfrm>
            <a:off x="4921250" y="144780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1800">
                <a:latin typeface="Tahoma" pitchFamily="34" charset="0"/>
              </a:rPr>
              <a:t>Kronisk systolisk  dysfunktion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ACB470-5ABA-441D-88DA-77D8194A55C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Tryk-Volumen Sammensætning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686550" y="6143625"/>
            <a:ext cx="19875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GB" sz="1400"/>
              <a:t>Mullens et al Circ 2009</a:t>
            </a:r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927100" y="1981200"/>
            <a:ext cx="7302500" cy="3895725"/>
          </a:xfrm>
          <a:prstGeom prst="rect">
            <a:avLst/>
          </a:prstGeom>
          <a:noFill/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D7FAC-5283-4A9D-AF12-923D9826AC9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  <a:latin typeface="Arial" charset="0"/>
              </a:rPr>
              <a:t>E/e´ ratio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844675"/>
            <a:ext cx="8316912" cy="4679950"/>
          </a:xfrm>
        </p:spPr>
        <p:txBody>
          <a:bodyPr/>
          <a:lstStyle/>
          <a:p>
            <a:pPr marL="292100" indent="-292100" eaLnBrk="1" hangingPunct="1"/>
            <a:r>
              <a:rPr lang="da-DK" smtClean="0">
                <a:solidFill>
                  <a:schemeClr val="bg1"/>
                </a:solidFill>
              </a:rPr>
              <a:t>E/e´+ noget andet</a:t>
            </a:r>
          </a:p>
          <a:p>
            <a:pPr marL="639763" lvl="1" indent="-228600" eaLnBrk="1" hangingPunct="1"/>
            <a:r>
              <a:rPr lang="da-DK" smtClean="0">
                <a:solidFill>
                  <a:schemeClr val="bg1"/>
                </a:solidFill>
              </a:rPr>
              <a:t>Decelerations tid</a:t>
            </a:r>
          </a:p>
          <a:p>
            <a:pPr marL="639763" lvl="1" indent="-228600" eaLnBrk="1" hangingPunct="1"/>
            <a:r>
              <a:rPr lang="da-DK" smtClean="0">
                <a:solidFill>
                  <a:schemeClr val="bg1"/>
                </a:solidFill>
              </a:rPr>
              <a:t>Color M-mode</a:t>
            </a:r>
          </a:p>
          <a:p>
            <a:pPr marL="639763" lvl="1" indent="-228600" eaLnBrk="1" hangingPunct="1"/>
            <a:r>
              <a:rPr lang="da-DK" smtClean="0">
                <a:solidFill>
                  <a:schemeClr val="bg1"/>
                </a:solidFill>
              </a:rPr>
              <a:t>Pulmonal vene flow</a:t>
            </a:r>
          </a:p>
          <a:p>
            <a:pPr marL="639763" lvl="1" indent="-228600" eaLnBrk="1" hangingPunct="1"/>
            <a:r>
              <a:rPr lang="da-DK" smtClean="0">
                <a:solidFill>
                  <a:schemeClr val="bg1"/>
                </a:solidFill>
              </a:rPr>
              <a:t>Valsalva</a:t>
            </a:r>
          </a:p>
          <a:p>
            <a:pPr marL="639763" lvl="1" indent="-228600" eaLnBrk="1" hangingPunct="1"/>
            <a:r>
              <a:rPr lang="da-DK" smtClean="0">
                <a:solidFill>
                  <a:schemeClr val="bg1"/>
                </a:solidFill>
              </a:rPr>
              <a:t>Atriumvolumen</a:t>
            </a:r>
          </a:p>
          <a:p>
            <a:pPr marL="292100" indent="-292100" eaLnBrk="1" hangingPunct="1"/>
            <a:endParaRPr lang="da-DK" smtClean="0">
              <a:solidFill>
                <a:schemeClr val="bg1"/>
              </a:solidFill>
            </a:endParaRPr>
          </a:p>
          <a:p>
            <a:pPr marL="292100" indent="-292100" eaLnBrk="1" hangingPunct="1"/>
            <a:r>
              <a:rPr lang="da-DK" smtClean="0">
                <a:solidFill>
                  <a:schemeClr val="bg1"/>
                </a:solidFill>
              </a:rPr>
              <a:t>Giver ikke et eksakt tal…. </a:t>
            </a:r>
          </a:p>
          <a:p>
            <a:pPr marL="639763" lvl="1" indent="-228600" eaLnBrk="1" hangingPunct="1"/>
            <a:endParaRPr lang="da-DK" b="1" smtClean="0">
              <a:solidFill>
                <a:schemeClr val="bg1"/>
              </a:solidFill>
            </a:endParaRPr>
          </a:p>
          <a:p>
            <a:pPr marL="639763" lvl="1" indent="-228600" eaLnBrk="1" hangingPunct="1"/>
            <a:endParaRPr lang="da-DK" b="1" smtClean="0"/>
          </a:p>
        </p:txBody>
      </p:sp>
      <p:pic>
        <p:nvPicPr>
          <p:cNvPr id="52235" name="Picture 11" descr="const MI2"/>
          <p:cNvPicPr>
            <a:picLocks noChangeAspect="1" noChangeArrowheads="1"/>
          </p:cNvPicPr>
          <p:nvPr/>
        </p:nvPicPr>
        <p:blipFill>
          <a:blip r:embed="rId3" cstate="print"/>
          <a:srcRect l="53250" t="40834"/>
          <a:stretch>
            <a:fillRect/>
          </a:stretch>
        </p:blipFill>
        <p:spPr bwMode="auto">
          <a:xfrm>
            <a:off x="5940425" y="1989138"/>
            <a:ext cx="2952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om pseudo"/>
          <p:cNvPicPr>
            <a:picLocks noChangeAspect="1" noChangeArrowheads="1"/>
          </p:cNvPicPr>
          <p:nvPr/>
        </p:nvPicPr>
        <p:blipFill>
          <a:blip r:embed="rId4" cstate="print"/>
          <a:srcRect l="48958" t="36719"/>
          <a:stretch>
            <a:fillRect/>
          </a:stretch>
        </p:blipFill>
        <p:spPr bwMode="auto">
          <a:xfrm>
            <a:off x="5929313" y="2000250"/>
            <a:ext cx="29527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0A30B7-DBBC-42B6-9A27-F092C64B1B7D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Fyldningstryk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ort LA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771650"/>
            <a:ext cx="5543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C8BF55-EDA5-48E7-9E7B-3601E361569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Venstre atrium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dsholder til indhold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Kronisk volumen eller trykbelastning giver atrial dilatation</a:t>
            </a:r>
          </a:p>
          <a:p>
            <a:pPr marL="292100" indent="-292100" eaLnBrk="1" hangingPunct="1"/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Selvom trykket normaliseres forbliver atriet dilateret - dvs det afspejler trykpåvirkningen over længere tid.</a:t>
            </a:r>
          </a:p>
          <a:p>
            <a:pPr marL="292100" indent="-292100" eaLnBrk="1" hangingPunct="1"/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marL="292100" indent="-292100" eaLnBrk="1" hangingPunct="1"/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827088" y="1916113"/>
            <a:ext cx="83169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da-DK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72422E-4666-48B1-ADF5-256DB009929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Venstre atrium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122" y="3601268"/>
            <a:ext cx="3341078" cy="24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7587" name="Pladsholder til indhold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189288"/>
          </a:xfrm>
        </p:spPr>
        <p:txBody>
          <a:bodyPr/>
          <a:lstStyle/>
          <a:p>
            <a:pPr marL="292100" indent="-292100"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Måles i 4 kammer eller biplan ved planimetri – 4 kammer oftest nok til dagligt brug.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marL="292100" indent="-292100"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Aurikel, evt septum aneurisme og areal mellem mitral plan og atrieside af mitralflige medtages ikke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marL="292100" indent="-292100" eaLnBrk="1" hangingPunct="1">
              <a:lnSpc>
                <a:spcPct val="80000"/>
              </a:lnSpc>
            </a:pPr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Normalværdier</a:t>
            </a:r>
          </a:p>
          <a:p>
            <a:pPr marL="292100" indent="-292100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marL="292100" indent="-292100" eaLnBrk="1" hangingPunct="1">
              <a:lnSpc>
                <a:spcPct val="80000"/>
              </a:lnSpc>
            </a:pPr>
            <a:endParaRPr lang="da-DK" sz="2000" smtClean="0"/>
          </a:p>
          <a:p>
            <a:pPr marL="292100" indent="-292100" eaLnBrk="1" hangingPunct="1">
              <a:lnSpc>
                <a:spcPct val="80000"/>
              </a:lnSpc>
            </a:pPr>
            <a:endParaRPr lang="da-DK" sz="20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06" y="4212828"/>
            <a:ext cx="4568054" cy="1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2343F3-BA10-4F5E-BB08-111046EF6D2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3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Venstre atrium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424" y="2108191"/>
            <a:ext cx="3298388" cy="38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33600" y="1676400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2800">
                <a:latin typeface="Rockwell" pitchFamily="18" charset="0"/>
              </a:rPr>
              <a:t>+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33600" y="2590800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2800">
                <a:latin typeface="Rockwell" pitchFamily="18" charset="0"/>
              </a:rPr>
              <a:t>+</a:t>
            </a:r>
          </a:p>
        </p:txBody>
      </p:sp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EBDA1F-1AE6-4019-89BD-A075093A509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3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Hvordan skal HFNEF diagnosticeres?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533400" y="2209800"/>
            <a:ext cx="3768725" cy="396875"/>
          </a:xfrm>
          <a:prstGeom prst="rect">
            <a:avLst/>
          </a:prstGeom>
          <a:solidFill>
            <a:srgbClr val="DD910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LVEF&gt;50% / LVEDVi&lt;97 ml/m2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1295400" y="1295400"/>
            <a:ext cx="2243138" cy="396875"/>
          </a:xfrm>
          <a:prstGeom prst="rect">
            <a:avLst/>
          </a:prstGeom>
          <a:solidFill>
            <a:srgbClr val="DD910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Symptomer på HF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838200" y="3124200"/>
            <a:ext cx="3119438" cy="1311275"/>
          </a:xfrm>
          <a:prstGeom prst="rect">
            <a:avLst/>
          </a:prstGeom>
          <a:solidFill>
            <a:srgbClr val="DD910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Tegn til højt fyldningstryk</a:t>
            </a:r>
          </a:p>
          <a:p>
            <a:r>
              <a:rPr lang="da-DK"/>
              <a:t>Invasivt – LVEDP / PCWP</a:t>
            </a:r>
          </a:p>
          <a:p>
            <a:r>
              <a:rPr lang="da-DK"/>
              <a:t>Doppler ekkokardiografi</a:t>
            </a:r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5334000" y="3657600"/>
            <a:ext cx="1963738" cy="2682875"/>
          </a:xfrm>
          <a:prstGeom prst="rect">
            <a:avLst/>
          </a:prstGeom>
          <a:solidFill>
            <a:srgbClr val="DD910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E/e’ 8-15</a:t>
            </a:r>
          </a:p>
          <a:p>
            <a:r>
              <a:rPr lang="da-DK"/>
              <a:t>LA vol</a:t>
            </a:r>
          </a:p>
          <a:p>
            <a:r>
              <a:rPr lang="da-DK"/>
              <a:t>Color M mode</a:t>
            </a:r>
          </a:p>
          <a:p>
            <a:r>
              <a:rPr lang="da-DK"/>
              <a:t>Lungevene flow</a:t>
            </a:r>
          </a:p>
          <a:p>
            <a:r>
              <a:rPr lang="da-DK"/>
              <a:t>Valsalva</a:t>
            </a:r>
          </a:p>
          <a:p>
            <a:endParaRPr lang="da-DK">
              <a:solidFill>
                <a:srgbClr val="000000"/>
              </a:solidFill>
            </a:endParaRPr>
          </a:p>
        </p:txBody>
      </p:sp>
      <p:pic>
        <p:nvPicPr>
          <p:cNvPr id="9" name="Højrepil 8"/>
          <p:cNvPicPr>
            <a:picLocks noChangeArrowheads="1"/>
          </p:cNvPicPr>
          <p:nvPr/>
        </p:nvPicPr>
        <p:blipFill>
          <a:blip r:embed="rId4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1066800" y="3733800"/>
            <a:ext cx="3170238" cy="1096963"/>
          </a:xfrm>
          <a:prstGeom prst="rect">
            <a:avLst/>
          </a:prstGeom>
          <a:noFill/>
        </p:spPr>
      </p:pic>
      <p:sp>
        <p:nvSpPr>
          <p:cNvPr id="69665" name="Text Box 33"/>
          <p:cNvSpPr txBox="1">
            <a:spLocks noChangeArrowheads="1"/>
          </p:cNvSpPr>
          <p:nvPr/>
        </p:nvSpPr>
        <p:spPr bwMode="auto">
          <a:xfrm>
            <a:off x="5715000" y="3048000"/>
            <a:ext cx="1219200" cy="396875"/>
          </a:xfrm>
          <a:prstGeom prst="rect">
            <a:avLst/>
          </a:prstGeom>
          <a:solidFill>
            <a:srgbClr val="DD910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/>
              <a:t>E/e´ &gt; 15</a:t>
            </a:r>
          </a:p>
        </p:txBody>
      </p:sp>
      <p:sp>
        <p:nvSpPr>
          <p:cNvPr id="12" name="Multiplicer 11"/>
          <p:cNvSpPr/>
          <p:nvPr/>
        </p:nvSpPr>
        <p:spPr>
          <a:xfrm>
            <a:off x="5320794" y="3921576"/>
            <a:ext cx="2004467" cy="2020787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da-DK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48" y="1236649"/>
            <a:ext cx="3240001" cy="49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29132"/>
            <a:ext cx="4568053" cy="1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71678"/>
            <a:ext cx="46133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56F2AC-8570-4963-83B5-B9B1FC0C50A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53200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3200">
                <a:solidFill>
                  <a:schemeClr val="hlink"/>
                </a:solidFill>
              </a:rPr>
              <a:t>Holdningspapir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75" y="1981200"/>
            <a:ext cx="3929063" cy="4364038"/>
          </a:xfrm>
        </p:spPr>
        <p:txBody>
          <a:bodyPr/>
          <a:lstStyle/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</a:rPr>
              <a:t>47 patienter med CHF (Frammingham)</a:t>
            </a:r>
          </a:p>
          <a:p>
            <a:pPr marL="292100" indent="-292100" eaLnBrk="1" hangingPunct="1"/>
            <a:endParaRPr lang="da-DK" sz="2000" smtClean="0">
              <a:solidFill>
                <a:schemeClr val="bg1"/>
              </a:solidFill>
            </a:endParaRPr>
          </a:p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</a:rPr>
              <a:t>Alle EF&gt;50%</a:t>
            </a:r>
          </a:p>
          <a:p>
            <a:pPr marL="292100" indent="-292100" eaLnBrk="1" hangingPunct="1"/>
            <a:endParaRPr lang="da-DK" sz="2000" smtClean="0">
              <a:solidFill>
                <a:schemeClr val="bg1"/>
              </a:solidFill>
            </a:endParaRPr>
          </a:p>
          <a:p>
            <a:pPr marL="292100" indent="-292100" eaLnBrk="1" hangingPunct="1"/>
            <a:r>
              <a:rPr lang="da-DK" sz="2000" smtClean="0">
                <a:solidFill>
                  <a:schemeClr val="bg1"/>
                </a:solidFill>
              </a:rPr>
              <a:t>Hjertekat. med invasiv. måling af tryk volumen </a:t>
            </a:r>
          </a:p>
          <a:p>
            <a:pPr marL="292100" indent="-292100" eaLnBrk="1" hangingPunct="1"/>
            <a:endParaRPr lang="da-DK" smtClean="0">
              <a:solidFill>
                <a:schemeClr val="bg1"/>
              </a:solidFill>
            </a:endParaRPr>
          </a:p>
          <a:p>
            <a:pPr marL="292100" indent="-292100" eaLnBrk="1" hangingPunct="1"/>
            <a:endParaRPr lang="da-DK" smtClean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754" y="2714620"/>
            <a:ext cx="4010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43625" y="6286500"/>
            <a:ext cx="280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1200"/>
              <a:t>Zile et al New Engl J Med 2004</a:t>
            </a:r>
          </a:p>
        </p:txBody>
      </p:sp>
      <p:sp>
        <p:nvSpPr>
          <p:cNvPr id="8" name="Oval billedforklaring 7"/>
          <p:cNvSpPr/>
          <p:nvPr/>
        </p:nvSpPr>
        <p:spPr>
          <a:xfrm>
            <a:off x="2285984" y="1571612"/>
            <a:ext cx="5000660" cy="3143272"/>
          </a:xfrm>
          <a:prstGeom prst="wedgeEllipseCallout">
            <a:avLst>
              <a:gd name="adj1" fmla="val -56842"/>
              <a:gd name="adj2" fmla="val 6160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a-DK" sz="2800" dirty="0"/>
              <a:t>….det betyder der kræves højt fyldningstryk for at opretholde minutvolumen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F9CA01-53A4-4A5D-A58F-3722A9B78C1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Hvad med diastolisk dysfunktion?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828800" y="1524000"/>
            <a:ext cx="5827713" cy="2881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285" name="Freeform 5"/>
          <p:cNvSpPr>
            <a:spLocks/>
          </p:cNvSpPr>
          <p:nvPr/>
        </p:nvSpPr>
        <p:spPr bwMode="auto">
          <a:xfrm>
            <a:off x="2757488" y="2100262"/>
            <a:ext cx="1874837" cy="1833563"/>
          </a:xfrm>
          <a:custGeom>
            <a:avLst/>
            <a:gdLst/>
            <a:ahLst/>
            <a:cxnLst>
              <a:cxn ang="0">
                <a:pos x="187" y="24"/>
              </a:cxn>
              <a:cxn ang="0">
                <a:pos x="55" y="62"/>
              </a:cxn>
              <a:cxn ang="0">
                <a:pos x="33" y="394"/>
              </a:cxn>
              <a:cxn ang="0">
                <a:pos x="81" y="1040"/>
              </a:cxn>
              <a:cxn ang="0">
                <a:pos x="521" y="1084"/>
              </a:cxn>
              <a:cxn ang="0">
                <a:pos x="893" y="1022"/>
              </a:cxn>
              <a:cxn ang="0">
                <a:pos x="1137" y="949"/>
              </a:cxn>
              <a:cxn ang="0">
                <a:pos x="1161" y="748"/>
              </a:cxn>
              <a:cxn ang="0">
                <a:pos x="1161" y="466"/>
              </a:cxn>
              <a:cxn ang="0">
                <a:pos x="1167" y="178"/>
              </a:cxn>
              <a:cxn ang="0">
                <a:pos x="1137" y="44"/>
              </a:cxn>
              <a:cxn ang="0">
                <a:pos x="915" y="22"/>
              </a:cxn>
              <a:cxn ang="0">
                <a:pos x="807" y="20"/>
              </a:cxn>
              <a:cxn ang="0">
                <a:pos x="527" y="24"/>
              </a:cxn>
              <a:cxn ang="0">
                <a:pos x="187" y="24"/>
              </a:cxn>
            </a:cxnLst>
            <a:rect l="0" t="0" r="r" b="b"/>
            <a:pathLst>
              <a:path w="1181" h="1155">
                <a:moveTo>
                  <a:pt x="187" y="24"/>
                </a:moveTo>
                <a:cubicBezTo>
                  <a:pt x="151" y="28"/>
                  <a:pt x="81" y="0"/>
                  <a:pt x="55" y="62"/>
                </a:cubicBezTo>
                <a:cubicBezTo>
                  <a:pt x="29" y="124"/>
                  <a:pt x="29" y="231"/>
                  <a:pt x="33" y="394"/>
                </a:cubicBezTo>
                <a:cubicBezTo>
                  <a:pt x="37" y="557"/>
                  <a:pt x="0" y="925"/>
                  <a:pt x="81" y="1040"/>
                </a:cubicBezTo>
                <a:cubicBezTo>
                  <a:pt x="162" y="1155"/>
                  <a:pt x="386" y="1087"/>
                  <a:pt x="521" y="1084"/>
                </a:cubicBezTo>
                <a:cubicBezTo>
                  <a:pt x="656" y="1081"/>
                  <a:pt x="791" y="1044"/>
                  <a:pt x="893" y="1022"/>
                </a:cubicBezTo>
                <a:cubicBezTo>
                  <a:pt x="995" y="1000"/>
                  <a:pt x="1093" y="994"/>
                  <a:pt x="1137" y="949"/>
                </a:cubicBezTo>
                <a:cubicBezTo>
                  <a:pt x="1181" y="904"/>
                  <a:pt x="1157" y="828"/>
                  <a:pt x="1161" y="748"/>
                </a:cubicBezTo>
                <a:cubicBezTo>
                  <a:pt x="1165" y="668"/>
                  <a:pt x="1160" y="561"/>
                  <a:pt x="1161" y="466"/>
                </a:cubicBezTo>
                <a:cubicBezTo>
                  <a:pt x="1162" y="371"/>
                  <a:pt x="1171" y="248"/>
                  <a:pt x="1167" y="178"/>
                </a:cubicBezTo>
                <a:cubicBezTo>
                  <a:pt x="1163" y="108"/>
                  <a:pt x="1179" y="70"/>
                  <a:pt x="1137" y="44"/>
                </a:cubicBezTo>
                <a:cubicBezTo>
                  <a:pt x="1095" y="18"/>
                  <a:pt x="970" y="26"/>
                  <a:pt x="915" y="22"/>
                </a:cubicBezTo>
                <a:cubicBezTo>
                  <a:pt x="860" y="18"/>
                  <a:pt x="872" y="20"/>
                  <a:pt x="807" y="20"/>
                </a:cubicBezTo>
                <a:cubicBezTo>
                  <a:pt x="742" y="20"/>
                  <a:pt x="630" y="23"/>
                  <a:pt x="527" y="24"/>
                </a:cubicBezTo>
                <a:cubicBezTo>
                  <a:pt x="424" y="25"/>
                  <a:pt x="258" y="24"/>
                  <a:pt x="187" y="24"/>
                </a:cubicBezTo>
                <a:close/>
              </a:path>
            </a:pathLst>
          </a:custGeom>
          <a:noFill/>
          <a:ln w="76200" cmpd="sng">
            <a:solidFill>
              <a:srgbClr val="FE281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260600" y="1884363"/>
            <a:ext cx="0" cy="19446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-5400000">
            <a:off x="1250157" y="216931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1800">
                <a:latin typeface="Tahoma" pitchFamily="34" charset="0"/>
              </a:rPr>
              <a:t>Tryk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414838" y="39989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1800">
                <a:latin typeface="Tahoma" pitchFamily="34" charset="0"/>
              </a:rPr>
              <a:t>Volumen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255838" y="3973513"/>
            <a:ext cx="51831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25290" name="Freeform 10"/>
          <p:cNvSpPr>
            <a:spLocks/>
          </p:cNvSpPr>
          <p:nvPr/>
        </p:nvSpPr>
        <p:spPr bwMode="auto">
          <a:xfrm>
            <a:off x="5497512" y="2228851"/>
            <a:ext cx="1135079" cy="1455737"/>
          </a:xfrm>
          <a:custGeom>
            <a:avLst/>
            <a:gdLst/>
            <a:ahLst/>
            <a:cxnLst>
              <a:cxn ang="0">
                <a:pos x="136" y="22"/>
              </a:cxn>
              <a:cxn ang="0">
                <a:pos x="50" y="56"/>
              </a:cxn>
              <a:cxn ang="0">
                <a:pos x="36" y="356"/>
              </a:cxn>
              <a:cxn ang="0">
                <a:pos x="56" y="878"/>
              </a:cxn>
              <a:cxn ang="0">
                <a:pos x="374" y="869"/>
              </a:cxn>
              <a:cxn ang="0">
                <a:pos x="599" y="815"/>
              </a:cxn>
              <a:cxn ang="0">
                <a:pos x="755" y="770"/>
              </a:cxn>
              <a:cxn ang="0">
                <a:pos x="772" y="675"/>
              </a:cxn>
              <a:cxn ang="0">
                <a:pos x="772" y="421"/>
              </a:cxn>
              <a:cxn ang="0">
                <a:pos x="776" y="161"/>
              </a:cxn>
              <a:cxn ang="0">
                <a:pos x="756" y="40"/>
              </a:cxn>
              <a:cxn ang="0">
                <a:pos x="611" y="20"/>
              </a:cxn>
              <a:cxn ang="0">
                <a:pos x="541" y="18"/>
              </a:cxn>
              <a:cxn ang="0">
                <a:pos x="358" y="22"/>
              </a:cxn>
              <a:cxn ang="0">
                <a:pos x="136" y="22"/>
              </a:cxn>
            </a:cxnLst>
            <a:rect l="0" t="0" r="r" b="b"/>
            <a:pathLst>
              <a:path w="784" h="963">
                <a:moveTo>
                  <a:pt x="136" y="22"/>
                </a:moveTo>
                <a:cubicBezTo>
                  <a:pt x="113" y="25"/>
                  <a:pt x="67" y="0"/>
                  <a:pt x="50" y="56"/>
                </a:cubicBezTo>
                <a:cubicBezTo>
                  <a:pt x="33" y="112"/>
                  <a:pt x="35" y="219"/>
                  <a:pt x="36" y="356"/>
                </a:cubicBezTo>
                <a:cubicBezTo>
                  <a:pt x="37" y="493"/>
                  <a:pt x="0" y="793"/>
                  <a:pt x="56" y="878"/>
                </a:cubicBezTo>
                <a:cubicBezTo>
                  <a:pt x="112" y="963"/>
                  <a:pt x="284" y="879"/>
                  <a:pt x="374" y="869"/>
                </a:cubicBezTo>
                <a:cubicBezTo>
                  <a:pt x="464" y="859"/>
                  <a:pt x="536" y="831"/>
                  <a:pt x="599" y="815"/>
                </a:cubicBezTo>
                <a:cubicBezTo>
                  <a:pt x="662" y="799"/>
                  <a:pt x="726" y="793"/>
                  <a:pt x="755" y="770"/>
                </a:cubicBezTo>
                <a:cubicBezTo>
                  <a:pt x="784" y="747"/>
                  <a:pt x="769" y="733"/>
                  <a:pt x="772" y="675"/>
                </a:cubicBezTo>
                <a:cubicBezTo>
                  <a:pt x="775" y="617"/>
                  <a:pt x="771" y="507"/>
                  <a:pt x="772" y="421"/>
                </a:cubicBezTo>
                <a:cubicBezTo>
                  <a:pt x="773" y="335"/>
                  <a:pt x="778" y="224"/>
                  <a:pt x="776" y="161"/>
                </a:cubicBezTo>
                <a:cubicBezTo>
                  <a:pt x="773" y="98"/>
                  <a:pt x="784" y="63"/>
                  <a:pt x="756" y="40"/>
                </a:cubicBezTo>
                <a:cubicBezTo>
                  <a:pt x="729" y="16"/>
                  <a:pt x="647" y="23"/>
                  <a:pt x="611" y="20"/>
                </a:cubicBezTo>
                <a:cubicBezTo>
                  <a:pt x="575" y="16"/>
                  <a:pt x="583" y="18"/>
                  <a:pt x="541" y="18"/>
                </a:cubicBezTo>
                <a:cubicBezTo>
                  <a:pt x="498" y="18"/>
                  <a:pt x="425" y="21"/>
                  <a:pt x="358" y="22"/>
                </a:cubicBezTo>
                <a:cubicBezTo>
                  <a:pt x="291" y="23"/>
                  <a:pt x="182" y="22"/>
                  <a:pt x="136" y="22"/>
                </a:cubicBezTo>
                <a:close/>
              </a:path>
            </a:pathLst>
          </a:custGeom>
          <a:noFill/>
          <a:ln w="76200" cmpd="sng">
            <a:solidFill>
              <a:srgbClr val="FE281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846376" y="1873251"/>
            <a:ext cx="1627186" cy="1666875"/>
          </a:xfrm>
          <a:custGeom>
            <a:avLst/>
            <a:gdLst/>
            <a:ahLst/>
            <a:cxnLst>
              <a:cxn ang="0">
                <a:pos x="168" y="24"/>
              </a:cxn>
              <a:cxn ang="0">
                <a:pos x="36" y="62"/>
              </a:cxn>
              <a:cxn ang="0">
                <a:pos x="14" y="394"/>
              </a:cxn>
              <a:cxn ang="0">
                <a:pos x="122" y="956"/>
              </a:cxn>
              <a:cxn ang="0">
                <a:pos x="497" y="959"/>
              </a:cxn>
              <a:cxn ang="0">
                <a:pos x="863" y="839"/>
              </a:cxn>
              <a:cxn ang="0">
                <a:pos x="1059" y="715"/>
              </a:cxn>
              <a:cxn ang="0">
                <a:pos x="1142" y="466"/>
              </a:cxn>
              <a:cxn ang="0">
                <a:pos x="1148" y="178"/>
              </a:cxn>
              <a:cxn ang="0">
                <a:pos x="1118" y="44"/>
              </a:cxn>
              <a:cxn ang="0">
                <a:pos x="896" y="22"/>
              </a:cxn>
              <a:cxn ang="0">
                <a:pos x="788" y="20"/>
              </a:cxn>
              <a:cxn ang="0">
                <a:pos x="508" y="24"/>
              </a:cxn>
              <a:cxn ang="0">
                <a:pos x="168" y="24"/>
              </a:cxn>
            </a:cxnLst>
            <a:rect l="0" t="0" r="r" b="b"/>
            <a:pathLst>
              <a:path w="1160" h="1050">
                <a:moveTo>
                  <a:pt x="168" y="24"/>
                </a:moveTo>
                <a:cubicBezTo>
                  <a:pt x="132" y="28"/>
                  <a:pt x="62" y="0"/>
                  <a:pt x="36" y="62"/>
                </a:cubicBezTo>
                <a:cubicBezTo>
                  <a:pt x="10" y="124"/>
                  <a:pt x="0" y="245"/>
                  <a:pt x="14" y="394"/>
                </a:cubicBezTo>
                <a:cubicBezTo>
                  <a:pt x="28" y="543"/>
                  <a:pt x="42" y="862"/>
                  <a:pt x="122" y="956"/>
                </a:cubicBezTo>
                <a:cubicBezTo>
                  <a:pt x="202" y="1050"/>
                  <a:pt x="374" y="978"/>
                  <a:pt x="497" y="959"/>
                </a:cubicBezTo>
                <a:cubicBezTo>
                  <a:pt x="620" y="940"/>
                  <a:pt x="769" y="880"/>
                  <a:pt x="863" y="839"/>
                </a:cubicBezTo>
                <a:cubicBezTo>
                  <a:pt x="957" y="798"/>
                  <a:pt x="1012" y="777"/>
                  <a:pt x="1059" y="715"/>
                </a:cubicBezTo>
                <a:cubicBezTo>
                  <a:pt x="1106" y="653"/>
                  <a:pt x="1127" y="555"/>
                  <a:pt x="1142" y="466"/>
                </a:cubicBezTo>
                <a:cubicBezTo>
                  <a:pt x="1157" y="377"/>
                  <a:pt x="1152" y="248"/>
                  <a:pt x="1148" y="178"/>
                </a:cubicBezTo>
                <a:cubicBezTo>
                  <a:pt x="1144" y="108"/>
                  <a:pt x="1160" y="70"/>
                  <a:pt x="1118" y="44"/>
                </a:cubicBezTo>
                <a:cubicBezTo>
                  <a:pt x="1076" y="18"/>
                  <a:pt x="951" y="26"/>
                  <a:pt x="896" y="22"/>
                </a:cubicBezTo>
                <a:cubicBezTo>
                  <a:pt x="841" y="18"/>
                  <a:pt x="853" y="20"/>
                  <a:pt x="788" y="20"/>
                </a:cubicBezTo>
                <a:cubicBezTo>
                  <a:pt x="723" y="20"/>
                  <a:pt x="611" y="23"/>
                  <a:pt x="508" y="24"/>
                </a:cubicBezTo>
                <a:cubicBezTo>
                  <a:pt x="405" y="25"/>
                  <a:pt x="239" y="24"/>
                  <a:pt x="168" y="24"/>
                </a:cubicBezTo>
                <a:close/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8" name="normal.wmv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286000" y="4648200"/>
            <a:ext cx="2016125" cy="1433513"/>
          </a:xfrm>
        </p:spPr>
      </p:pic>
      <p:pic>
        <p:nvPicPr>
          <p:cNvPr id="19" name="hm el1.wmv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81600" y="4572000"/>
            <a:ext cx="2160588" cy="1536700"/>
          </a:xfrm>
        </p:spPr>
      </p:pic>
      <p:pic>
        <p:nvPicPr>
          <p:cNvPr id="20" name="stort LA 2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495800"/>
            <a:ext cx="247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kstboks 20"/>
          <p:cNvSpPr txBox="1">
            <a:spLocks noChangeArrowheads="1"/>
          </p:cNvSpPr>
          <p:nvPr/>
        </p:nvSpPr>
        <p:spPr bwMode="auto">
          <a:xfrm>
            <a:off x="4921250" y="152400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1800">
                <a:latin typeface="Tahoma" pitchFamily="34" charset="0"/>
              </a:rPr>
              <a:t>Kronisk systolisk  dysfunktion</a:t>
            </a:r>
          </a:p>
        </p:txBody>
      </p:sp>
      <p:sp>
        <p:nvSpPr>
          <p:cNvPr id="22" name="Tekstboks 21"/>
          <p:cNvSpPr txBox="1">
            <a:spLocks noChangeArrowheads="1"/>
          </p:cNvSpPr>
          <p:nvPr/>
        </p:nvSpPr>
        <p:spPr bwMode="auto">
          <a:xfrm>
            <a:off x="2257425" y="151447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1800">
                <a:latin typeface="Tahoma" pitchFamily="34" charset="0"/>
              </a:rPr>
              <a:t>Diastolisk dysfunktion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EBB79C-A3BF-41D1-8ADA-A93AB3A9177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  <a:latin typeface="Arial" charset="0"/>
              </a:rPr>
              <a:t>Tryk-Volumen sammensætning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643182"/>
            <a:ext cx="4010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norm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716338"/>
            <a:ext cx="20161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tort LA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484313"/>
            <a:ext cx="24765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C43940-CF49-4900-951A-0915840F3A69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Ekko ved diastolisk dysfunktion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6163" y="1824038"/>
            <a:ext cx="6097587" cy="4364037"/>
          </a:xfrm>
        </p:spPr>
        <p:txBody>
          <a:bodyPr/>
          <a:lstStyle/>
          <a:p>
            <a:pPr marL="292100" indent="-292100" eaLnBrk="1" hangingPunct="1">
              <a:buClr>
                <a:schemeClr val="bg1"/>
              </a:buClr>
              <a:buFontTx/>
              <a:buChar char="•"/>
            </a:pPr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Puls Doppler bestemmer blodets hastigheder</a:t>
            </a:r>
          </a:p>
        </p:txBody>
      </p:sp>
      <p:pic>
        <p:nvPicPr>
          <p:cNvPr id="288772" name="jess1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4" cstate="print"/>
          <a:srcRect t="9659"/>
          <a:stretch>
            <a:fillRect/>
          </a:stretch>
        </p:blipFill>
        <p:spPr>
          <a:xfrm>
            <a:off x="1981200" y="2514600"/>
            <a:ext cx="5408613" cy="3475038"/>
          </a:xfrm>
        </p:spPr>
      </p:pic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6300788" y="3357563"/>
            <a:ext cx="142875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>
            <a:off x="6311900" y="5499100"/>
            <a:ext cx="200025" cy="12700"/>
          </a:xfrm>
          <a:custGeom>
            <a:avLst/>
            <a:gdLst>
              <a:gd name="T0" fmla="*/ 0 w 126"/>
              <a:gd name="T1" fmla="*/ 12700 h 8"/>
              <a:gd name="T2" fmla="*/ 200025 w 126"/>
              <a:gd name="T3" fmla="*/ 0 h 8"/>
              <a:gd name="T4" fmla="*/ 0 60000 65536"/>
              <a:gd name="T5" fmla="*/ 0 60000 65536"/>
              <a:gd name="T6" fmla="*/ 0 w 126"/>
              <a:gd name="T7" fmla="*/ 0 h 8"/>
              <a:gd name="T8" fmla="*/ 126 w 126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8">
                <a:moveTo>
                  <a:pt x="0" y="8"/>
                </a:moveTo>
                <a:lnTo>
                  <a:pt x="126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F5D60A-C68F-4D89-8381-BED6574BF9FD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  <a:latin typeface="Arial" charset="0"/>
              </a:rPr>
              <a:t>Doppler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877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4" cstate="print"/>
          <a:srcRect r="49036"/>
          <a:stretch>
            <a:fillRect/>
          </a:stretch>
        </p:blipFill>
        <p:spPr bwMode="auto">
          <a:xfrm>
            <a:off x="2071670" y="3883046"/>
            <a:ext cx="38163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89796" name="Freeform 4"/>
          <p:cNvSpPr>
            <a:spLocks/>
          </p:cNvSpPr>
          <p:nvPr/>
        </p:nvSpPr>
        <p:spPr bwMode="auto">
          <a:xfrm>
            <a:off x="3367088" y="4748213"/>
            <a:ext cx="1368425" cy="1582737"/>
          </a:xfrm>
          <a:custGeom>
            <a:avLst/>
            <a:gdLst>
              <a:gd name="T0" fmla="*/ 0 w 862"/>
              <a:gd name="T1" fmla="*/ 0 h 997"/>
              <a:gd name="T2" fmla="*/ 71438 w 862"/>
              <a:gd name="T3" fmla="*/ 1439862 h 997"/>
              <a:gd name="T4" fmla="*/ 1368425 w 862"/>
              <a:gd name="T5" fmla="*/ 1582737 h 997"/>
              <a:gd name="T6" fmla="*/ 1368425 w 862"/>
              <a:gd name="T7" fmla="*/ 935037 h 997"/>
              <a:gd name="T8" fmla="*/ 1008063 w 862"/>
              <a:gd name="T9" fmla="*/ 503237 h 997"/>
              <a:gd name="T10" fmla="*/ 792162 w 862"/>
              <a:gd name="T11" fmla="*/ 0 h 997"/>
              <a:gd name="T12" fmla="*/ 0 w 862"/>
              <a:gd name="T13" fmla="*/ 0 h 9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2"/>
              <a:gd name="T22" fmla="*/ 0 h 997"/>
              <a:gd name="T23" fmla="*/ 862 w 862"/>
              <a:gd name="T24" fmla="*/ 997 h 9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2" h="997">
                <a:moveTo>
                  <a:pt x="0" y="0"/>
                </a:moveTo>
                <a:lnTo>
                  <a:pt x="45" y="907"/>
                </a:lnTo>
                <a:lnTo>
                  <a:pt x="862" y="997"/>
                </a:lnTo>
                <a:lnTo>
                  <a:pt x="862" y="589"/>
                </a:lnTo>
                <a:lnTo>
                  <a:pt x="635" y="317"/>
                </a:lnTo>
                <a:lnTo>
                  <a:pt x="49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9797" name="Freeform 5"/>
          <p:cNvSpPr>
            <a:spLocks/>
          </p:cNvSpPr>
          <p:nvPr/>
        </p:nvSpPr>
        <p:spPr bwMode="auto">
          <a:xfrm>
            <a:off x="5670550" y="4964113"/>
            <a:ext cx="217488" cy="863600"/>
          </a:xfrm>
          <a:custGeom>
            <a:avLst/>
            <a:gdLst>
              <a:gd name="T0" fmla="*/ 0 w 137"/>
              <a:gd name="T1" fmla="*/ 0 h 544"/>
              <a:gd name="T2" fmla="*/ 0 w 137"/>
              <a:gd name="T3" fmla="*/ 576262 h 544"/>
              <a:gd name="T4" fmla="*/ 217488 w 137"/>
              <a:gd name="T5" fmla="*/ 863600 h 544"/>
              <a:gd name="T6" fmla="*/ 217488 w 137"/>
              <a:gd name="T7" fmla="*/ 0 h 544"/>
              <a:gd name="T8" fmla="*/ 0 w 137"/>
              <a:gd name="T9" fmla="*/ 0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"/>
              <a:gd name="T16" fmla="*/ 0 h 544"/>
              <a:gd name="T17" fmla="*/ 137 w 13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" h="544">
                <a:moveTo>
                  <a:pt x="0" y="0"/>
                </a:moveTo>
                <a:lnTo>
                  <a:pt x="0" y="363"/>
                </a:lnTo>
                <a:lnTo>
                  <a:pt x="137" y="544"/>
                </a:lnTo>
                <a:lnTo>
                  <a:pt x="13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9798" name="Freeform 6"/>
          <p:cNvSpPr>
            <a:spLocks/>
          </p:cNvSpPr>
          <p:nvPr/>
        </p:nvSpPr>
        <p:spPr bwMode="auto">
          <a:xfrm>
            <a:off x="4446588" y="5035550"/>
            <a:ext cx="1441450" cy="1439863"/>
          </a:xfrm>
          <a:custGeom>
            <a:avLst/>
            <a:gdLst>
              <a:gd name="T0" fmla="*/ 0 w 908"/>
              <a:gd name="T1" fmla="*/ 0 h 907"/>
              <a:gd name="T2" fmla="*/ 504825 w 908"/>
              <a:gd name="T3" fmla="*/ 1439863 h 907"/>
              <a:gd name="T4" fmla="*/ 1441450 w 908"/>
              <a:gd name="T5" fmla="*/ 1439863 h 907"/>
              <a:gd name="T6" fmla="*/ 1441450 w 908"/>
              <a:gd name="T7" fmla="*/ 792163 h 907"/>
              <a:gd name="T8" fmla="*/ 1008063 w 908"/>
              <a:gd name="T9" fmla="*/ 0 h 907"/>
              <a:gd name="T10" fmla="*/ 0 w 908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8"/>
              <a:gd name="T19" fmla="*/ 0 h 907"/>
              <a:gd name="T20" fmla="*/ 908 w 908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8" h="907">
                <a:moveTo>
                  <a:pt x="0" y="0"/>
                </a:moveTo>
                <a:lnTo>
                  <a:pt x="318" y="907"/>
                </a:lnTo>
                <a:lnTo>
                  <a:pt x="908" y="907"/>
                </a:lnTo>
                <a:lnTo>
                  <a:pt x="908" y="499"/>
                </a:lnTo>
                <a:lnTo>
                  <a:pt x="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2786" name="Rectangle 7"/>
          <p:cNvSpPr>
            <a:spLocks noChangeArrowheads="1"/>
          </p:cNvSpPr>
          <p:nvPr/>
        </p:nvSpPr>
        <p:spPr bwMode="auto">
          <a:xfrm>
            <a:off x="4498975" y="1844675"/>
            <a:ext cx="3960813" cy="3241675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da-DK" sz="18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00563" y="1811338"/>
          <a:ext cx="3959225" cy="677862"/>
        </p:xfrm>
        <a:graphic>
          <a:graphicData uri="http://schemas.openxmlformats.org/presentationml/2006/ole">
            <p:oleObj spid="_x0000_s32776" name="Bitmapbillede" r:id="rId5" imgW="2257740" imgH="2467319" progId="PBrush">
              <p:embed/>
            </p:oleObj>
          </a:graphicData>
        </a:graphic>
      </p:graphicFrame>
      <p:sp>
        <p:nvSpPr>
          <p:cNvPr id="32787" name="Freeform 9"/>
          <p:cNvSpPr>
            <a:spLocks/>
          </p:cNvSpPr>
          <p:nvPr/>
        </p:nvSpPr>
        <p:spPr bwMode="auto">
          <a:xfrm>
            <a:off x="4498975" y="4941888"/>
            <a:ext cx="3956050" cy="3175"/>
          </a:xfrm>
          <a:custGeom>
            <a:avLst/>
            <a:gdLst>
              <a:gd name="T0" fmla="*/ 0 w 2492"/>
              <a:gd name="T1" fmla="*/ 0 h 2"/>
              <a:gd name="T2" fmla="*/ 3956050 w 2492"/>
              <a:gd name="T3" fmla="*/ 3175 h 2"/>
              <a:gd name="T4" fmla="*/ 0 60000 65536"/>
              <a:gd name="T5" fmla="*/ 0 60000 65536"/>
              <a:gd name="T6" fmla="*/ 0 w 2492"/>
              <a:gd name="T7" fmla="*/ 0 h 2"/>
              <a:gd name="T8" fmla="*/ 2492 w 249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2" h="2">
                <a:moveTo>
                  <a:pt x="0" y="0"/>
                </a:moveTo>
                <a:lnTo>
                  <a:pt x="2492" y="2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da-DK"/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00563" y="2422525"/>
          <a:ext cx="1366837" cy="2747963"/>
        </p:xfrm>
        <a:graphic>
          <a:graphicData uri="http://schemas.openxmlformats.org/presentationml/2006/ole">
            <p:oleObj spid="_x0000_s32778" name="Bitmapbillede" r:id="rId6" imgW="2257740" imgH="2467319" progId="PBrush">
              <p:embed/>
            </p:oleObj>
          </a:graphicData>
        </a:graphic>
      </p:graphicFrame>
      <p:graphicFrame>
        <p:nvGraphicFramePr>
          <p:cNvPr id="289803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00563" y="2344738"/>
          <a:ext cx="2735262" cy="2797175"/>
        </p:xfrm>
        <a:graphic>
          <a:graphicData uri="http://schemas.openxmlformats.org/presentationml/2006/ole">
            <p:oleObj spid="_x0000_s32779" name="Bitmapbillede" r:id="rId7" imgW="2257740" imgH="2467319" progId="PBrush">
              <p:embed/>
            </p:oleObj>
          </a:graphicData>
        </a:graphic>
      </p:graphicFrame>
      <p:graphicFrame>
        <p:nvGraphicFramePr>
          <p:cNvPr id="289804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00563" y="2422525"/>
          <a:ext cx="3959225" cy="2749550"/>
        </p:xfrm>
        <a:graphic>
          <a:graphicData uri="http://schemas.openxmlformats.org/presentationml/2006/ole">
            <p:oleObj spid="_x0000_s32780" name="Bitmapbillede" r:id="rId8" imgW="2257740" imgH="2467319" progId="PBrush">
              <p:embed/>
            </p:oleObj>
          </a:graphicData>
        </a:graphic>
      </p:graphicFrame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898525" y="1916113"/>
            <a:ext cx="3673475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Tidlig fyldning bestemt af</a:t>
            </a:r>
          </a:p>
          <a:p>
            <a:pPr marL="342900" indent="-342900" algn="l">
              <a:buFontTx/>
              <a:buChar char="•"/>
            </a:pPr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LV relaksation</a:t>
            </a:r>
          </a:p>
          <a:p>
            <a:pPr marL="342900" indent="-342900" algn="l">
              <a:buFontTx/>
              <a:buChar char="•"/>
            </a:pPr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Trykgradient ved klapåbning</a:t>
            </a:r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6156325" y="5300663"/>
            <a:ext cx="29876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a-DK">
                <a:effectLst>
                  <a:outerShdw blurRad="38100" dist="38100" dir="2700000" algn="tl">
                    <a:srgbClr val="000000"/>
                  </a:outerShdw>
                </a:effectLst>
              </a:rPr>
              <a:t>Efterfølgende  fyldning bestemt af passive egenskaber</a:t>
            </a:r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5219700" y="2781300"/>
            <a:ext cx="1008063" cy="2160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5508625" y="2349500"/>
            <a:ext cx="29876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a-DK" sz="2400">
                <a:solidFill>
                  <a:schemeClr val="tx1"/>
                </a:solidFill>
                <a:latin typeface="Tahoma" pitchFamily="34" charset="0"/>
              </a:rPr>
              <a:t>Mitral decelelerations tid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5BE249-A7EA-4319-ACFF-078DE614F0F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Normal LV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6" grpId="1" animBg="1"/>
      <p:bldP spid="289797" grpId="0" animBg="1"/>
      <p:bldP spid="289798" grpId="0" animBg="1"/>
      <p:bldP spid="289805" grpId="0"/>
      <p:bldP spid="289806" grpId="0"/>
      <p:bldP spid="289807" grpId="0" animBg="1"/>
      <p:bldP spid="289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4572000" y="2428868"/>
            <a:ext cx="3451646" cy="321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3481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071563" y="2506663"/>
          <a:ext cx="2928937" cy="3397250"/>
        </p:xfrm>
        <a:graphic>
          <a:graphicData uri="http://schemas.openxmlformats.org/presentationml/2006/ole">
            <p:oleObj spid="_x0000_s34819" name="Bitmapbillede" r:id="rId5" imgW="2257740" imgH="2467319" progId="PBrush">
              <p:embed/>
            </p:oleObj>
          </a:graphicData>
        </a:graphic>
      </p:graphicFrame>
      <p:cxnSp>
        <p:nvCxnSpPr>
          <p:cNvPr id="14" name="Lige forbindelse 13"/>
          <p:cNvCxnSpPr>
            <a:cxnSpLocks noChangeShapeType="1"/>
          </p:cNvCxnSpPr>
          <p:nvPr/>
        </p:nvCxnSpPr>
        <p:spPr bwMode="auto">
          <a:xfrm>
            <a:off x="5214938" y="4429125"/>
            <a:ext cx="857250" cy="50006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7" name="Lige forbindelse 16"/>
          <p:cNvCxnSpPr>
            <a:cxnSpLocks noChangeShapeType="1"/>
          </p:cNvCxnSpPr>
          <p:nvPr/>
        </p:nvCxnSpPr>
        <p:spPr bwMode="auto">
          <a:xfrm>
            <a:off x="6000750" y="4929188"/>
            <a:ext cx="1000125" cy="142875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0" name="Lige forbindelse 19"/>
          <p:cNvCxnSpPr/>
          <p:nvPr/>
        </p:nvCxnSpPr>
        <p:spPr>
          <a:xfrm rot="16200000" flipH="1">
            <a:off x="892969" y="4321969"/>
            <a:ext cx="2071688" cy="5715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>
            <a:off x="5214938" y="4429125"/>
            <a:ext cx="1785937" cy="1143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øjre klammeparentes 26"/>
          <p:cNvSpPr/>
          <p:nvPr/>
        </p:nvSpPr>
        <p:spPr>
          <a:xfrm rot="5400000">
            <a:off x="1607344" y="5607844"/>
            <a:ext cx="500063" cy="714375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da-DK" sz="1800"/>
          </a:p>
        </p:txBody>
      </p:sp>
      <p:sp>
        <p:nvSpPr>
          <p:cNvPr id="28" name="Højre klammeparentes 27"/>
          <p:cNvSpPr/>
          <p:nvPr/>
        </p:nvSpPr>
        <p:spPr>
          <a:xfrm rot="5400000">
            <a:off x="5822156" y="5036344"/>
            <a:ext cx="500063" cy="1857375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da-DK" sz="180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B51108-85EF-4C1F-89FF-C86D9AD48BB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Hvordan måles DT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ombinationstegning 12"/>
          <p:cNvSpPr/>
          <p:nvPr/>
        </p:nvSpPr>
        <p:spPr>
          <a:xfrm>
            <a:off x="3538847" y="5286388"/>
            <a:ext cx="3443844" cy="651274"/>
          </a:xfrm>
          <a:custGeom>
            <a:avLst/>
            <a:gdLst>
              <a:gd name="connsiteX0" fmla="*/ 0 w 3443844"/>
              <a:gd name="connsiteY0" fmla="*/ 522514 h 522514"/>
              <a:gd name="connsiteX1" fmla="*/ 1460665 w 3443844"/>
              <a:gd name="connsiteY1" fmla="*/ 11875 h 522514"/>
              <a:gd name="connsiteX2" fmla="*/ 3443844 w 3443844"/>
              <a:gd name="connsiteY2" fmla="*/ 0 h 522514"/>
              <a:gd name="connsiteX3" fmla="*/ 3443844 w 3443844"/>
              <a:gd name="connsiteY3" fmla="*/ 498764 h 522514"/>
              <a:gd name="connsiteX4" fmla="*/ 0 w 3443844"/>
              <a:gd name="connsiteY4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844" h="522514">
                <a:moveTo>
                  <a:pt x="0" y="522514"/>
                </a:moveTo>
                <a:lnTo>
                  <a:pt x="1460665" y="11875"/>
                </a:lnTo>
                <a:lnTo>
                  <a:pt x="3443844" y="0"/>
                </a:lnTo>
                <a:lnTo>
                  <a:pt x="3443844" y="498764"/>
                </a:lnTo>
                <a:lnTo>
                  <a:pt x="0" y="522514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da-DK" sz="1800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851275" y="1773238"/>
            <a:ext cx="1873250" cy="17446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291843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2339975" y="2803525"/>
          <a:ext cx="1249363" cy="1450975"/>
        </p:xfrm>
        <a:graphic>
          <a:graphicData uri="http://schemas.openxmlformats.org/presentationml/2006/ole">
            <p:oleObj spid="_x0000_s36870" name="Bitmapbillede" r:id="rId5" imgW="2257740" imgH="2467319" progId="PBrush">
              <p:embed/>
            </p:oleObj>
          </a:graphicData>
        </a:graphic>
      </p:graphicFrame>
      <p:sp>
        <p:nvSpPr>
          <p:cNvPr id="36876" name="Line 5"/>
          <p:cNvSpPr>
            <a:spLocks noChangeShapeType="1"/>
          </p:cNvSpPr>
          <p:nvPr/>
        </p:nvSpPr>
        <p:spPr bwMode="auto">
          <a:xfrm flipV="1">
            <a:off x="2268538" y="2347913"/>
            <a:ext cx="0" cy="2520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36877" name="Line 6"/>
          <p:cNvSpPr>
            <a:spLocks noChangeShapeType="1"/>
          </p:cNvSpPr>
          <p:nvPr/>
        </p:nvSpPr>
        <p:spPr bwMode="auto">
          <a:xfrm flipV="1">
            <a:off x="2484438" y="5084763"/>
            <a:ext cx="46799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36878" name="Text Box 8"/>
          <p:cNvSpPr txBox="1">
            <a:spLocks noChangeArrowheads="1"/>
          </p:cNvSpPr>
          <p:nvPr/>
        </p:nvSpPr>
        <p:spPr bwMode="auto">
          <a:xfrm rot="-5400000">
            <a:off x="390525" y="3498851"/>
            <a:ext cx="2668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Decelerations tid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2268538" y="5870575"/>
            <a:ext cx="266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Forsinket relaksation</a:t>
            </a:r>
          </a:p>
        </p:txBody>
      </p:sp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2555875" y="51577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Bedst</a:t>
            </a:r>
          </a:p>
        </p:txBody>
      </p:sp>
      <p:sp>
        <p:nvSpPr>
          <p:cNvPr id="36881" name="Text Box 11"/>
          <p:cNvSpPr txBox="1">
            <a:spLocks noChangeArrowheads="1"/>
          </p:cNvSpPr>
          <p:nvPr/>
        </p:nvSpPr>
        <p:spPr bwMode="auto">
          <a:xfrm>
            <a:off x="6229350" y="508635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800">
                <a:latin typeface="Tahoma" pitchFamily="34" charset="0"/>
              </a:rPr>
              <a:t>Værst</a:t>
            </a:r>
          </a:p>
        </p:txBody>
      </p:sp>
      <p:sp>
        <p:nvSpPr>
          <p:cNvPr id="291852" name="Freeform 12"/>
          <p:cNvSpPr>
            <a:spLocks/>
          </p:cNvSpPr>
          <p:nvPr/>
        </p:nvSpPr>
        <p:spPr bwMode="auto">
          <a:xfrm>
            <a:off x="2916238" y="2495550"/>
            <a:ext cx="1754187" cy="2284413"/>
          </a:xfrm>
          <a:custGeom>
            <a:avLst/>
            <a:gdLst>
              <a:gd name="T0" fmla="*/ 0 w 1105"/>
              <a:gd name="T1" fmla="*/ 2284413 h 1439"/>
              <a:gd name="T2" fmla="*/ 265112 w 1105"/>
              <a:gd name="T3" fmla="*/ 1530350 h 1439"/>
              <a:gd name="T4" fmla="*/ 539750 w 1105"/>
              <a:gd name="T5" fmla="*/ 881063 h 1439"/>
              <a:gd name="T6" fmla="*/ 1038225 w 1105"/>
              <a:gd name="T7" fmla="*/ 322263 h 1439"/>
              <a:gd name="T8" fmla="*/ 1511299 w 1105"/>
              <a:gd name="T9" fmla="*/ 52388 h 1439"/>
              <a:gd name="T10" fmla="*/ 1754187 w 1105"/>
              <a:gd name="T11" fmla="*/ 9525 h 1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5"/>
              <a:gd name="T19" fmla="*/ 0 h 1439"/>
              <a:gd name="T20" fmla="*/ 1105 w 1105"/>
              <a:gd name="T21" fmla="*/ 1439 h 1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5" h="1439">
                <a:moveTo>
                  <a:pt x="0" y="1439"/>
                </a:moveTo>
                <a:cubicBezTo>
                  <a:pt x="28" y="1360"/>
                  <a:pt x="110" y="1111"/>
                  <a:pt x="167" y="964"/>
                </a:cubicBezTo>
                <a:cubicBezTo>
                  <a:pt x="224" y="817"/>
                  <a:pt x="259" y="682"/>
                  <a:pt x="340" y="555"/>
                </a:cubicBezTo>
                <a:cubicBezTo>
                  <a:pt x="421" y="428"/>
                  <a:pt x="552" y="290"/>
                  <a:pt x="654" y="203"/>
                </a:cubicBezTo>
                <a:cubicBezTo>
                  <a:pt x="756" y="116"/>
                  <a:pt x="877" y="66"/>
                  <a:pt x="952" y="33"/>
                </a:cubicBezTo>
                <a:cubicBezTo>
                  <a:pt x="1027" y="0"/>
                  <a:pt x="1073" y="12"/>
                  <a:pt x="1105" y="6"/>
                </a:cubicBezTo>
              </a:path>
            </a:pathLst>
          </a:custGeom>
          <a:noFill/>
          <a:ln w="762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B6CA17-5649-4AE1-A53E-A775423D2EC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Diastolisk funktion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52400" y="533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a-DK" sz="3200">
                <a:solidFill>
                  <a:schemeClr val="hlink"/>
                </a:solidFill>
              </a:rPr>
              <a:t>Abnorm fyldning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9" grpId="0"/>
      <p:bldP spid="2918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arkEkko3">
      <a:dk1>
        <a:srgbClr val="2F593E"/>
      </a:dk1>
      <a:lt1>
        <a:srgbClr val="FFFFFF"/>
      </a:lt1>
      <a:dk2>
        <a:srgbClr val="27493A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567</Words>
  <Application>Microsoft Office PowerPoint</Application>
  <PresentationFormat>On-screen Show (4:3)</PresentationFormat>
  <Paragraphs>257</Paragraphs>
  <Slides>26</Slides>
  <Notes>25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Bitmapbillede</vt:lpstr>
      <vt:lpstr>Diastolisk funktion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Thue Olsen</dc:creator>
  <cp:lastModifiedBy>Thue</cp:lastModifiedBy>
  <cp:revision>61</cp:revision>
  <dcterms:created xsi:type="dcterms:W3CDTF">2011-08-09T19:30:30Z</dcterms:created>
  <dcterms:modified xsi:type="dcterms:W3CDTF">2012-09-23T14:14:15Z</dcterms:modified>
</cp:coreProperties>
</file>