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03" r:id="rId2"/>
    <p:sldId id="296" r:id="rId3"/>
    <p:sldId id="297" r:id="rId4"/>
    <p:sldId id="276" r:id="rId5"/>
    <p:sldId id="277" r:id="rId6"/>
    <p:sldId id="298" r:id="rId7"/>
    <p:sldId id="299" r:id="rId8"/>
    <p:sldId id="257" r:id="rId9"/>
    <p:sldId id="279" r:id="rId10"/>
    <p:sldId id="300" r:id="rId11"/>
    <p:sldId id="295" r:id="rId12"/>
    <p:sldId id="258" r:id="rId13"/>
    <p:sldId id="278" r:id="rId14"/>
    <p:sldId id="259" r:id="rId15"/>
    <p:sldId id="281" r:id="rId16"/>
    <p:sldId id="285" r:id="rId17"/>
    <p:sldId id="286" r:id="rId18"/>
    <p:sldId id="262" r:id="rId19"/>
    <p:sldId id="261" r:id="rId20"/>
    <p:sldId id="301" r:id="rId21"/>
    <p:sldId id="291" r:id="rId22"/>
    <p:sldId id="263" r:id="rId23"/>
    <p:sldId id="293" r:id="rId24"/>
    <p:sldId id="265" r:id="rId25"/>
    <p:sldId id="284" r:id="rId26"/>
    <p:sldId id="290" r:id="rId27"/>
    <p:sldId id="273" r:id="rId28"/>
    <p:sldId id="302" r:id="rId2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9383" autoAdjust="0"/>
  </p:normalViewPr>
  <p:slideViewPr>
    <p:cSldViewPr>
      <p:cViewPr varScale="1">
        <p:scale>
          <a:sx n="40" d="100"/>
          <a:sy n="40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0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C263022-77BE-4E97-ABBA-C067CFA9E6FE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25CA06-5DC0-42A0-B3B5-D90580B9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51B0199-95EF-42A9-9CD2-89BCFCBCC1B6}" type="datetimeFigureOut">
              <a:rPr lang="da-DK"/>
              <a:pPr>
                <a:defRPr/>
              </a:pPr>
              <a:t>23-09-2012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6F7C9E-1FB2-45C9-81D9-866F6D6E833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8334FA-79F2-4D69-B8BE-D3908B9EC324}" type="slidenum">
              <a:rPr lang="da-DK" smtClean="0">
                <a:latin typeface="Times New Roman" charset="0"/>
              </a:rPr>
              <a:pPr/>
              <a:t>2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D0CFDC-778E-425F-A089-C7B5634F4C07}" type="slidenum">
              <a:rPr lang="da-DK" smtClean="0">
                <a:latin typeface="Times New Roman" charset="0"/>
              </a:rPr>
              <a:pPr/>
              <a:t>11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Heldigvis kan Bernoulli-ligningen forsimples ved at se bort fra flow-acceleration, blodets viskositet og blodets hastighed før klappen (V</a:t>
            </a:r>
            <a:r>
              <a:rPr lang="da-DK" sz="900" smtClean="0">
                <a:latin typeface="Arial" charset="0"/>
                <a:cs typeface="Arial" charset="0"/>
              </a:rPr>
              <a:t>1</a:t>
            </a:r>
            <a:r>
              <a:rPr lang="da-DK" sz="1800" smtClean="0">
                <a:latin typeface="Arial" charset="0"/>
                <a:cs typeface="Arial" charset="0"/>
              </a:rPr>
              <a:t>)</a:t>
            </a:r>
          </a:p>
          <a:p>
            <a:endParaRPr lang="da-DK" smtClean="0"/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0C85A-54B2-435F-ABB4-0650395C00B4}" type="slidenum">
              <a:rPr lang="da-DK" smtClean="0">
                <a:latin typeface="Times New Roman" charset="0"/>
              </a:rPr>
              <a:pPr/>
              <a:t>12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498BD8-25CA-476C-9D2A-094583B24D25}" type="slidenum">
              <a:rPr lang="da-DK" smtClean="0">
                <a:latin typeface="Times New Roman" charset="0"/>
              </a:rPr>
              <a:pPr/>
              <a:t>13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z="3200" b="1" smtClean="0">
                <a:latin typeface="Arial" charset="0"/>
                <a:cs typeface="Arial" charset="0"/>
              </a:rPr>
              <a:t>Continuous wave Doppler</a:t>
            </a:r>
            <a:r>
              <a:rPr lang="da-DK" sz="1800" b="1" smtClean="0">
                <a:latin typeface="Arial" charset="0"/>
                <a:cs typeface="Arial" charset="0"/>
              </a:rPr>
              <a:t/>
            </a:r>
            <a:br>
              <a:rPr lang="da-DK" sz="1800" b="1" smtClean="0">
                <a:latin typeface="Arial" charset="0"/>
                <a:cs typeface="Arial" charset="0"/>
              </a:rPr>
            </a:br>
            <a:r>
              <a:rPr lang="da-DK" sz="1800" smtClean="0">
                <a:latin typeface="Arial" charset="0"/>
                <a:cs typeface="Arial" charset="0"/>
              </a:rPr>
              <a:t>Ved CW-Doppler udsendes og modtages ultralyden kontinuerligt. Alle strømningshastigheder ultralyden møder på sin vej bliver altså målt. Målingerne angives som en kurve i forhold til en vandret grundlinie (baseline), således at flow væk fra transduceren markeres under linien og flow hen imod transduceren markeres over linien. </a:t>
            </a:r>
          </a:p>
          <a:p>
            <a:pPr eaLnBrk="1" hangingPunct="1">
              <a:spcBef>
                <a:spcPct val="0"/>
              </a:spcBef>
            </a:pPr>
            <a:endParaRPr lang="da-DK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a-DK" sz="1800" b="1" smtClean="0">
                <a:latin typeface="Arial" charset="0"/>
                <a:cs typeface="Arial" charset="0"/>
              </a:rPr>
              <a:t>X-aksen </a:t>
            </a:r>
            <a:r>
              <a:rPr lang="da-DK" sz="1800" smtClean="0">
                <a:latin typeface="Arial" charset="0"/>
                <a:cs typeface="Arial" charset="0"/>
              </a:rPr>
              <a:t>angiver tid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(EKG viser hvor i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hjertecyklus der måles) </a:t>
            </a:r>
          </a:p>
          <a:p>
            <a:pPr eaLnBrk="1" hangingPunct="1">
              <a:spcBef>
                <a:spcPct val="0"/>
              </a:spcBef>
            </a:pPr>
            <a:endParaRPr lang="da-DK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a-DK" sz="1800" b="1" smtClean="0">
                <a:latin typeface="Arial" charset="0"/>
                <a:cs typeface="Arial" charset="0"/>
              </a:rPr>
              <a:t>Y-aksen </a:t>
            </a:r>
            <a:r>
              <a:rPr lang="da-DK" sz="1800" smtClean="0">
                <a:latin typeface="Arial" charset="0"/>
                <a:cs typeface="Arial" charset="0"/>
              </a:rPr>
              <a:t>angiver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Hastighederne der måles.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De højeste hastigheder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danner kurvens omrids,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de øvrige hastigheder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aftegnes indenfor kurven</a:t>
            </a:r>
            <a:r>
              <a:rPr lang="da-DK" sz="1000" smtClean="0">
                <a:latin typeface="Times New Roman" charset="0"/>
              </a:rPr>
              <a:t> </a:t>
            </a:r>
            <a:endParaRPr lang="da-DK" sz="4000" smtClean="0">
              <a:latin typeface="Times New Roman" charset="0"/>
            </a:endParaRPr>
          </a:p>
          <a:p>
            <a:endParaRPr lang="da-DK" smtClean="0"/>
          </a:p>
        </p:txBody>
      </p:sp>
      <p:sp>
        <p:nvSpPr>
          <p:cNvPr id="440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C0215F-B66A-4ABC-8EEB-FA81F5699606}" type="slidenum">
              <a:rPr lang="da-DK" smtClean="0">
                <a:latin typeface="Times New Roman" charset="0"/>
              </a:rPr>
              <a:pPr/>
              <a:t>14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z="1800" smtClean="0">
                <a:latin typeface="Arial" charset="0"/>
                <a:cs typeface="Arial" charset="0"/>
              </a:rPr>
              <a:t>Ved PW-Doppler udsendes og ’lyttes’ ultralyden pulserende. Ved at indstille tidsintervallet mellem impulsudsendelse og modtagelse kan man isoleret måle i en bestemt afstand fra transduceren. De højeste hastigheder danner kurvens omrids, de øvrige ses som korn indenfor kurven - helt analogt til CW-Doppler.</a:t>
            </a:r>
            <a:endParaRPr lang="da-DK" sz="1600" smtClean="0">
              <a:latin typeface="Arial" charset="0"/>
              <a:cs typeface="Arial" charset="0"/>
            </a:endParaRPr>
          </a:p>
        </p:txBody>
      </p:sp>
      <p:sp>
        <p:nvSpPr>
          <p:cNvPr id="4506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158F24-2230-41FD-B8A8-986FC993BAD8}" type="slidenum">
              <a:rPr lang="da-DK" smtClean="0">
                <a:latin typeface="Times New Roman" charset="0"/>
              </a:rPr>
              <a:pPr/>
              <a:t>15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A89A7-217F-4B4B-80B5-BB57B75FBE45}" type="slidenum">
              <a:rPr lang="da-DK" smtClean="0">
                <a:latin typeface="Times New Roman" charset="0"/>
              </a:rPr>
              <a:pPr/>
              <a:t>16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061F97-F372-4C58-9E98-28FB9E477EF5}" type="slidenum">
              <a:rPr lang="da-DK" smtClean="0">
                <a:latin typeface="Times New Roman" charset="0"/>
              </a:rPr>
              <a:pPr/>
              <a:t>17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Farve Doppler (color Doppler) består i princippet af multiple små PW-Doppler målepunkter lagt oven på et 2D billede. Hvert enkelt målepunkt farvelægges f. eks. med </a:t>
            </a:r>
            <a:r>
              <a:rPr lang="da-DK" sz="1600" b="1" smtClean="0">
                <a:latin typeface="Arial" charset="0"/>
                <a:cs typeface="Arial" charset="0"/>
              </a:rPr>
              <a:t>rødt</a:t>
            </a:r>
            <a:r>
              <a:rPr lang="da-DK" sz="1600" smtClean="0">
                <a:latin typeface="Arial" charset="0"/>
                <a:cs typeface="Arial" charset="0"/>
              </a:rPr>
              <a:t> hvis blodet bevæger sig hen mod transduceren og </a:t>
            </a:r>
            <a:r>
              <a:rPr lang="da-DK" sz="1600" b="1" smtClean="0">
                <a:latin typeface="Arial" charset="0"/>
                <a:cs typeface="Arial" charset="0"/>
              </a:rPr>
              <a:t>blå</a:t>
            </a:r>
            <a:r>
              <a:rPr lang="da-DK" sz="1600" smtClean="0">
                <a:latin typeface="Arial" charset="0"/>
                <a:cs typeface="Arial" charset="0"/>
              </a:rPr>
              <a:t> hvis blodet bevæger sig væk fra transduceren. Farveintensiteten afhænger af strømningshastigheden. </a:t>
            </a:r>
          </a:p>
          <a:p>
            <a:pPr>
              <a:spcBef>
                <a:spcPct val="0"/>
              </a:spcBef>
            </a:pPr>
            <a:endParaRPr lang="da-DK" sz="16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Ved</a:t>
            </a:r>
            <a:r>
              <a:rPr lang="da-DK" sz="1600" b="1" smtClean="0">
                <a:latin typeface="Arial" charset="0"/>
                <a:cs typeface="Arial" charset="0"/>
              </a:rPr>
              <a:t> turbulens </a:t>
            </a:r>
            <a:r>
              <a:rPr lang="da-DK" sz="1600" smtClean="0">
                <a:latin typeface="Arial" charset="0"/>
                <a:cs typeface="Arial" charset="0"/>
              </a:rPr>
              <a:t>iblandes gule og grønne farver. </a:t>
            </a:r>
          </a:p>
          <a:p>
            <a:pPr>
              <a:spcBef>
                <a:spcPct val="0"/>
              </a:spcBef>
            </a:pPr>
            <a:r>
              <a:rPr lang="da-DK" sz="1600" b="1" smtClean="0">
                <a:latin typeface="Arial" charset="0"/>
                <a:cs typeface="Arial" charset="0"/>
              </a:rPr>
              <a:t>Aliasering</a:t>
            </a:r>
            <a:r>
              <a:rPr lang="da-DK" sz="1600" smtClean="0">
                <a:latin typeface="Arial" charset="0"/>
                <a:cs typeface="Arial" charset="0"/>
              </a:rPr>
              <a:t> opstår lige som ved PW-Doppler når Nyquist-tallet overskrides. Rødt skifter til blåt og omvendt.</a:t>
            </a:r>
            <a:br>
              <a:rPr lang="da-DK" sz="1600" smtClean="0">
                <a:latin typeface="Arial" charset="0"/>
                <a:cs typeface="Arial" charset="0"/>
              </a:rPr>
            </a:br>
            <a:endParaRPr lang="da-DK" sz="1600" smtClean="0">
              <a:latin typeface="Arial" charset="0"/>
              <a:cs typeface="Arial" charset="0"/>
            </a:endParaRPr>
          </a:p>
        </p:txBody>
      </p:sp>
      <p:sp>
        <p:nvSpPr>
          <p:cNvPr id="481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54A569-9741-49BC-B7A8-A8DDC04D7CC3}" type="slidenum">
              <a:rPr lang="da-DK" smtClean="0">
                <a:latin typeface="Times New Roman" charset="0"/>
              </a:rPr>
              <a:pPr/>
              <a:t>18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z="1800" smtClean="0">
                <a:latin typeface="Arial" charset="0"/>
                <a:cs typeface="Arial" charset="0"/>
              </a:rPr>
              <a:t>Hvis man kun er interesseret i flow i een retning kan måleintervallet udvides ved at forskyde grundlinien.</a:t>
            </a:r>
          </a:p>
        </p:txBody>
      </p:sp>
      <p:sp>
        <p:nvSpPr>
          <p:cNvPr id="491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67BBA4-8B49-4610-9462-DC11C6A5B4A1}" type="slidenum">
              <a:rPr lang="da-DK" smtClean="0">
                <a:latin typeface="Times New Roman" charset="0"/>
              </a:rPr>
              <a:pPr/>
              <a:t>19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Impulstoget skal være udsendt og reflekteret til transduceren før et nyt udsendes </a:t>
            </a:r>
          </a:p>
          <a:p>
            <a:pPr eaLnBrk="1" hangingPunct="1">
              <a:spcBef>
                <a:spcPct val="0"/>
              </a:spcBef>
            </a:pPr>
            <a:r>
              <a:rPr lang="da-DK" sz="1800" b="1" smtClean="0">
                <a:latin typeface="Arial" charset="0"/>
                <a:cs typeface="Arial" charset="0"/>
              </a:rPr>
              <a:t>Problem:</a:t>
            </a:r>
            <a:endParaRPr lang="da-DK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En stor dybde medfører længere rejsetid for lydimpuls til reflektor og tilbage igen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Det giver længere samlet rejsetid for impulstoget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Apparatet kan ikke ’genkende’ impulstoget – og det opstår aliasering</a:t>
            </a:r>
          </a:p>
          <a:p>
            <a:pPr eaLnBrk="1" hangingPunct="1">
              <a:spcBef>
                <a:spcPct val="0"/>
              </a:spcBef>
            </a:pPr>
            <a:r>
              <a:rPr lang="da-DK" sz="1800" b="1" smtClean="0">
                <a:latin typeface="Arial" charset="0"/>
                <a:cs typeface="Arial" charset="0"/>
              </a:rPr>
              <a:t>Løsning: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Giv længere tid mellem hver udsendt impuls (send færre impulser pr tid)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dvs </a:t>
            </a:r>
            <a:r>
              <a:rPr lang="da-DK" sz="1800" b="1" smtClean="0">
                <a:latin typeface="Arial" charset="0"/>
                <a:cs typeface="Arial" charset="0"/>
              </a:rPr>
              <a:t>PRF må reduceres</a:t>
            </a:r>
            <a:endParaRPr lang="da-DK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a-DK" sz="1800" b="1" smtClean="0">
                <a:latin typeface="Arial" charset="0"/>
                <a:cs typeface="Arial" charset="0"/>
              </a:rPr>
              <a:t>Nyquist-tallet (PRF/2) </a:t>
            </a:r>
            <a:r>
              <a:rPr lang="da-DK" sz="1800" smtClean="0">
                <a:latin typeface="Arial" charset="0"/>
                <a:cs typeface="Arial" charset="0"/>
              </a:rPr>
              <a:t>er den øvre grænse for det Doppler-frekvensskifte, der kan måles.  Når Nyquist-tallet overskrides opstår der forvrængning </a:t>
            </a:r>
          </a:p>
          <a:p>
            <a:pPr eaLnBrk="1" hangingPunct="1"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("aliasering")  og max hastigheder kan ikke måles </a:t>
            </a:r>
          </a:p>
          <a:p>
            <a:endParaRPr lang="da-DK" smtClean="0"/>
          </a:p>
        </p:txBody>
      </p:sp>
      <p:sp>
        <p:nvSpPr>
          <p:cNvPr id="5018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C9ADF5-D50D-4305-B8E9-39B863D997E0}" type="slidenum">
              <a:rPr lang="da-DK" smtClean="0">
                <a:latin typeface="Times New Roman" charset="0"/>
              </a:rPr>
              <a:pPr/>
              <a:t>20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AC38E-1CCE-4B1B-90B5-7239FDA47D4E}" type="slidenum">
              <a:rPr lang="da-DK" smtClean="0">
                <a:latin typeface="Times New Roman" charset="0"/>
              </a:rPr>
              <a:pPr/>
              <a:t>3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Hvis man kun er interesseret i flow i en retning kan maksimal hastighed før aliasering øges ved at forskyde grundlinien (som ved PW-Doppler). </a:t>
            </a:r>
          </a:p>
          <a:p>
            <a:pPr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Jo smallere sektoren er, des højere er billedfrekvensen (frame rate). </a:t>
            </a:r>
          </a:p>
          <a:p>
            <a:pPr>
              <a:spcBef>
                <a:spcPct val="0"/>
              </a:spcBef>
            </a:pPr>
            <a:r>
              <a:rPr lang="da-DK" sz="1800" smtClean="0">
                <a:latin typeface="Arial" charset="0"/>
                <a:cs typeface="Arial" charset="0"/>
              </a:rPr>
              <a:t>Jo mindre sektoren når i dybden, des højere flowhastighed før aliasering</a:t>
            </a:r>
            <a:endParaRPr lang="da-DK" sz="1000" smtClean="0">
              <a:latin typeface="Times New Roman" charset="0"/>
            </a:endParaRPr>
          </a:p>
          <a:p>
            <a:endParaRPr lang="da-DK" smtClean="0"/>
          </a:p>
        </p:txBody>
      </p:sp>
      <p:sp>
        <p:nvSpPr>
          <p:cNvPr id="5120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46884-ABDC-4392-A8A3-5D670D3379D8}" type="slidenum">
              <a:rPr lang="da-DK" smtClean="0">
                <a:latin typeface="Times New Roman" charset="0"/>
              </a:rPr>
              <a:pPr/>
              <a:t>21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z="2000" b="1" smtClean="0">
                <a:latin typeface="Arial" charset="0"/>
                <a:cs typeface="Arial" charset="0"/>
              </a:rPr>
              <a:t>Signalbehandling - farve Doppler</a:t>
            </a:r>
            <a:r>
              <a:rPr lang="da-DK" sz="1000" smtClean="0">
                <a:latin typeface="Times New Roman" charset="0"/>
              </a:rPr>
              <a:t> </a:t>
            </a:r>
            <a:endParaRPr lang="da-DK" sz="4400" smtClean="0">
              <a:latin typeface="Times New Roman" charset="0"/>
            </a:endParaRP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Korrekt signalbehandling er essentiel for undersøgelsens resultat. Flg. parametre indstilles for hvert nyt billede:</a:t>
            </a:r>
          </a:p>
          <a:p>
            <a:pPr>
              <a:spcBef>
                <a:spcPct val="0"/>
              </a:spcBef>
            </a:pPr>
            <a:r>
              <a:rPr lang="da-DK" sz="1600" u="sng" smtClean="0">
                <a:latin typeface="Arial" charset="0"/>
                <a:cs typeface="Arial" charset="0"/>
              </a:rPr>
              <a:t>2D gain reduceres</a:t>
            </a:r>
            <a:r>
              <a:rPr lang="da-DK" sz="160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så farvebilledet ikke forstyrres af hvide "pixels" fra 2D billedet</a:t>
            </a:r>
          </a:p>
          <a:p>
            <a:pPr>
              <a:spcBef>
                <a:spcPct val="0"/>
              </a:spcBef>
            </a:pPr>
            <a:r>
              <a:rPr lang="da-DK" sz="1600" u="sng" smtClean="0">
                <a:latin typeface="Arial" charset="0"/>
                <a:cs typeface="Arial" charset="0"/>
              </a:rPr>
              <a:t>Sektorstørrelsen reduceres</a:t>
            </a:r>
            <a:r>
              <a:rPr lang="da-DK" sz="160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-Bred sektor giver lav billedfrekvens 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og dermed dårlig tidsmæssig opløsning. 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-Ved for dybtgående sektor vil  scale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reduceres og risiko for aliasering</a:t>
            </a:r>
          </a:p>
          <a:p>
            <a:pPr>
              <a:spcBef>
                <a:spcPct val="0"/>
              </a:spcBef>
            </a:pPr>
            <a:r>
              <a:rPr lang="da-DK" sz="1600" u="sng" smtClean="0">
                <a:latin typeface="Arial" charset="0"/>
                <a:cs typeface="Arial" charset="0"/>
              </a:rPr>
              <a:t>Farve "gain"</a:t>
            </a:r>
            <a:r>
              <a:rPr lang="da-DK" sz="1600" smtClean="0">
                <a:latin typeface="Arial" charset="0"/>
                <a:cs typeface="Arial" charset="0"/>
              </a:rPr>
              <a:t> øges først, indtil der ses støj 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i form af små farvede gnister overalt, 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hvorefter der skrues ned for gain indtil støjen </a:t>
            </a:r>
          </a:p>
          <a:p>
            <a:pPr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i bunden af sektoren lige akkurat forsvinder.</a:t>
            </a:r>
          </a:p>
          <a:p>
            <a:pPr>
              <a:spcBef>
                <a:spcPct val="0"/>
              </a:spcBef>
            </a:pPr>
            <a:r>
              <a:rPr lang="da-DK" sz="1600" u="sng" smtClean="0">
                <a:latin typeface="Arial" charset="0"/>
                <a:cs typeface="Arial" charset="0"/>
              </a:rPr>
              <a:t>Farve "scale": </a:t>
            </a:r>
          </a:p>
          <a:p>
            <a:pPr eaLnBrk="1" hangingPunct="1"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-Ved undersøgelse af flow med høj hastighed indstilles scale til maksimum (ca 60 –70 cm/s); </a:t>
            </a:r>
          </a:p>
          <a:p>
            <a:pPr eaLnBrk="1" hangingPunct="1">
              <a:spcBef>
                <a:spcPct val="0"/>
              </a:spcBef>
            </a:pPr>
            <a:r>
              <a:rPr lang="da-DK" sz="1600" smtClean="0">
                <a:latin typeface="Arial" charset="0"/>
                <a:cs typeface="Arial" charset="0"/>
              </a:rPr>
              <a:t>-Ved undersøgelse af flow med lav hastighed (f.eks. ved ASD) reduceres scale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a-DK" sz="1600" smtClean="0">
                <a:latin typeface="Arial" charset="0"/>
                <a:cs typeface="Arial" charset="0"/>
              </a:rPr>
              <a:t>Ofte er default på apparaterne indstillet optimalt til undersøgelse af høje hastigheder, så kun arealet skal trimmes.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a-DK" sz="1600" smtClean="0">
                <a:latin typeface="Arial" charset="0"/>
                <a:cs typeface="Arial" charset="0"/>
              </a:rPr>
              <a:t> Pas på ! For lav skala kan nemt føre til overestimering af f.eks. klapinsufficienser fordi flow med lave hastigheder inkluderes i farve Doppler billedet.</a:t>
            </a:r>
          </a:p>
        </p:txBody>
      </p:sp>
      <p:sp>
        <p:nvSpPr>
          <p:cNvPr id="5222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DBF0C6-5FAC-463F-B3FD-EA6C5829ACDC}" type="slidenum">
              <a:rPr lang="da-DK" smtClean="0">
                <a:latin typeface="Times New Roman" charset="0"/>
              </a:rPr>
              <a:pPr/>
              <a:t>22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D3B9A-83E7-494D-AF8A-3C3EAC2BEA0D}" type="slidenum">
              <a:rPr lang="da-DK" smtClean="0">
                <a:latin typeface="Times New Roman" charset="0"/>
              </a:rPr>
              <a:pPr/>
              <a:t>23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E5133-0866-406C-AA86-B7663EAEEFC2}" type="slidenum">
              <a:rPr lang="da-DK" smtClean="0">
                <a:latin typeface="Times New Roman" charset="0"/>
              </a:rPr>
              <a:pPr/>
              <a:t>24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3647A-4D3F-456A-A582-9A64546B64B7}" type="slidenum">
              <a:rPr lang="da-DK" smtClean="0">
                <a:latin typeface="Times New Roman" charset="0"/>
              </a:rPr>
              <a:pPr/>
              <a:t>25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DE664A-EBB7-4D02-9303-C3651753824A}" type="slidenum">
              <a:rPr lang="da-DK" smtClean="0">
                <a:latin typeface="Times New Roman" charset="0"/>
              </a:rPr>
              <a:pPr/>
              <a:t>26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06745-38CF-477F-8C70-00AAD84B9F1B}" type="slidenum">
              <a:rPr lang="en-US" smtClean="0">
                <a:latin typeface="Times New Roman" charset="0"/>
              </a:rPr>
              <a:pPr/>
              <a:t>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2CF786-7997-4EFA-BAFA-4EDFEBA5574D}" type="slidenum">
              <a:rPr lang="da-DK" smtClean="0">
                <a:latin typeface="Times New Roman" charset="0"/>
              </a:rPr>
              <a:pPr/>
              <a:t>28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8CCCB0-E620-41C6-B78A-A94B4B21E80D}" type="slidenum">
              <a:rPr lang="da-DK" smtClean="0">
                <a:latin typeface="Times New Roman" charset="0"/>
              </a:rPr>
              <a:pPr/>
              <a:t>4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z="2800" b="1" smtClean="0">
                <a:latin typeface="Arial" charset="0"/>
                <a:cs typeface="Arial" charset="0"/>
              </a:rPr>
              <a:t>Doppler frekvensskiftet : Fd = Fr – Ft</a:t>
            </a:r>
          </a:p>
          <a:p>
            <a:pPr eaLnBrk="1" hangingPunct="1">
              <a:spcBef>
                <a:spcPct val="0"/>
              </a:spcBef>
            </a:pPr>
            <a:r>
              <a:rPr lang="da-DK" sz="2400" smtClean="0">
                <a:latin typeface="Arial" charset="0"/>
                <a:cs typeface="Arial" charset="0"/>
              </a:rPr>
              <a:t>Det forhold at et lydsignal skifter frekvens når lydkilden eller reflektoren bevæger sig i forhold til observatøren</a:t>
            </a:r>
            <a:r>
              <a:rPr lang="da-DK" sz="1600" smtClean="0">
                <a:latin typeface="Arial" charset="0"/>
                <a:cs typeface="Arial" charset="0"/>
              </a:rPr>
              <a:t/>
            </a:r>
            <a:br>
              <a:rPr lang="da-DK" sz="1600" smtClean="0">
                <a:latin typeface="Arial" charset="0"/>
                <a:cs typeface="Arial" charset="0"/>
              </a:rPr>
            </a:br>
            <a:endParaRPr lang="da-DK" sz="1600" smtClean="0">
              <a:latin typeface="Arial" charset="0"/>
              <a:cs typeface="Arial" charset="0"/>
            </a:endParaRPr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2BD16-EB40-4E8E-A7FD-99E9C161368F}" type="slidenum">
              <a:rPr lang="da-DK" smtClean="0">
                <a:latin typeface="Times New Roman" charset="0"/>
              </a:rPr>
              <a:pPr/>
              <a:t>5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58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FD0DC3-D14F-4553-8970-AC953B4DBC86}" type="slidenum">
              <a:rPr lang="da-DK" smtClean="0">
                <a:latin typeface="Times New Roman" charset="0"/>
              </a:rPr>
              <a:pPr/>
              <a:t>6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DF60B-D01D-4EC6-ADF4-85653DCA9DB2}" type="slidenum">
              <a:rPr lang="da-DK" smtClean="0">
                <a:latin typeface="Times New Roman" charset="0"/>
              </a:rPr>
              <a:pPr/>
              <a:t>7</a:t>
            </a:fld>
            <a:endParaRPr lang="da-DK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z="2400" smtClean="0">
                <a:latin typeface="Arial" charset="0"/>
                <a:cs typeface="Arial" charset="0"/>
              </a:rPr>
              <a:t>Vi er interesseret i at måle blodets strømningshastighed (V), fordi det afspejler normalitet/patologi over klapper/shunts . </a:t>
            </a:r>
          </a:p>
          <a:p>
            <a:endParaRPr lang="da-DK" smtClean="0"/>
          </a:p>
        </p:txBody>
      </p:sp>
      <p:sp>
        <p:nvSpPr>
          <p:cNvPr id="378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1B359D-B2AC-4245-BC24-2BDBA4D3060A}" type="slidenum">
              <a:rPr lang="da-DK" smtClean="0">
                <a:latin typeface="Times New Roman" charset="0"/>
              </a:rPr>
              <a:pPr/>
              <a:t>8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z="2000" smtClean="0">
                <a:latin typeface="Arial" charset="0"/>
                <a:cs typeface="Arial" charset="0"/>
              </a:rPr>
              <a:t>Undersøgeren må sørge for at Ø er lig med 0° eller 180° (der sigtes ved hjælp af 2D billedet aksialt i blodstrømmens retning) så den eneste ubekendte bliver V, (blodstrømmens hastighed)</a:t>
            </a:r>
          </a:p>
          <a:p>
            <a:endParaRPr lang="da-DK" smtClean="0"/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42ACD-14CB-4074-BE1B-D3A306AB5827}" type="slidenum">
              <a:rPr lang="da-DK" smtClean="0">
                <a:latin typeface="Times New Roman" charset="0"/>
              </a:rPr>
              <a:pPr/>
              <a:t>9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D194E-32AA-4C4E-AF83-23F42C6705CA}" type="slidenum">
              <a:rPr lang="da-DK" smtClean="0">
                <a:latin typeface="Times New Roman" charset="0"/>
              </a:rPr>
              <a:pPr/>
              <a:t>10</a:t>
            </a:fld>
            <a:endParaRPr lang="da-D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1EDD-B402-417E-A142-1AA819B2DBE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486C-CB2E-4D90-9545-8D4795137F2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43B9-0A7A-43CC-A056-39A31A0CAB4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E3F3-892F-4080-927C-020C2E62A1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2B88-E437-437C-8E23-C3C51BF924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026C-36CB-48F9-BF6C-D5061BE19C4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4CB2-319E-4C69-BB01-49966D1B9D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8EDC-B4F2-4A1A-8D5A-60C81160E70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4986-D0E0-4B0C-A5CD-6367FE5DB67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9927-280E-46A1-84DC-5A26D0A4140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F541-F92E-42AA-91AF-6294484341E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2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82550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1200">
                <a:solidFill>
                  <a:schemeClr val="bg2"/>
                </a:solidFill>
              </a:rPr>
              <a:t>Ekko 1 – kursus i basal ekkokardiografi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88" y="82550"/>
            <a:ext cx="2738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a-DK" sz="120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>
                <a:solidFill>
                  <a:schemeClr val="bg2"/>
                </a:solidFill>
              </a:rPr>
              <a:t> Dansk Cardiologisk Selskab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C206222B-7CC8-4EF3-B4C0-837A3D9B951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F9B26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DCS%20Ekko%20II%20powerpoint\Doppler%20Teknik\ASD4xsec.avi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file:///D:\movies\mi-normscale-normgain.avi" TargetMode="External"/><Relationship Id="rId7" Type="http://schemas.openxmlformats.org/officeDocument/2006/relationships/hyperlink" Target="http://ekkokardiografi.dk/video/mi-lowscale-normgain.av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file:///D:\movies\mi-normscale-highgain.avi" TargetMode="Externa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Doppler metoder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20A9E-7DCE-4DEA-890E-383AB36BC271}" type="slidenum">
              <a:rPr lang="da-DK"/>
              <a:pPr>
                <a:defRPr/>
              </a:pPr>
              <a:t>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ktangel 1"/>
          <p:cNvSpPr>
            <a:spLocks noChangeArrowheads="1"/>
          </p:cNvSpPr>
          <p:nvPr/>
        </p:nvSpPr>
        <p:spPr bwMode="auto">
          <a:xfrm>
            <a:off x="1116013" y="1773238"/>
            <a:ext cx="705643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Hastighederne vises over baseline, </a:t>
            </a: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når flow er rettet mod transduceren</a:t>
            </a: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Hastighederne vises under baseline, </a:t>
            </a: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når flow er rettet væk fra transduceren</a:t>
            </a:r>
          </a:p>
          <a:p>
            <a:endParaRPr lang="da-DK" sz="4000">
              <a:solidFill>
                <a:schemeClr val="bg1"/>
              </a:solidFill>
            </a:endParaRPr>
          </a:p>
        </p:txBody>
      </p:sp>
      <p:sp>
        <p:nvSpPr>
          <p:cNvPr id="11267" name="Tekstboks 3"/>
          <p:cNvSpPr txBox="1">
            <a:spLocks noChangeArrowheads="1"/>
          </p:cNvSpPr>
          <p:nvPr/>
        </p:nvSpPr>
        <p:spPr bwMode="auto">
          <a:xfrm>
            <a:off x="323850" y="549275"/>
            <a:ext cx="839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360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Apparatet viser hastighed af reflektoren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68413"/>
            <a:ext cx="1438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338" y="3862388"/>
            <a:ext cx="1504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5886A-5B28-467D-AB95-A9AB10137AD6}" type="slidenum">
              <a:rPr lang="da-DK"/>
              <a:pPr>
                <a:defRPr/>
              </a:pPr>
              <a:t>10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aniel Bernou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916113"/>
            <a:ext cx="20510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kstboks 2"/>
          <p:cNvSpPr txBox="1">
            <a:spLocks noChangeArrowheads="1"/>
          </p:cNvSpPr>
          <p:nvPr/>
        </p:nvSpPr>
        <p:spPr bwMode="auto">
          <a:xfrm>
            <a:off x="6826250" y="4508500"/>
            <a:ext cx="231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Daniel Bernoulli</a:t>
            </a:r>
          </a:p>
        </p:txBody>
      </p:sp>
      <p:pic>
        <p:nvPicPr>
          <p:cNvPr id="13316" name="Picture 2" descr="C:\CH\Braunwald figurer\IMAGES\BR03040.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1916113"/>
            <a:ext cx="5807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ktangel 4"/>
          <p:cNvSpPr>
            <a:spLocks noChangeArrowheads="1"/>
          </p:cNvSpPr>
          <p:nvPr/>
        </p:nvSpPr>
        <p:spPr bwMode="auto">
          <a:xfrm>
            <a:off x="323850" y="620713"/>
            <a:ext cx="8567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Bernoulli ligningen</a:t>
            </a:r>
          </a:p>
          <a:p>
            <a:pPr>
              <a:defRPr/>
            </a:pPr>
            <a:r>
              <a:rPr lang="da-DK" b="1">
                <a:solidFill>
                  <a:schemeClr val="bg1"/>
                </a:solidFill>
                <a:latin typeface="Arial" charset="0"/>
                <a:cs typeface="Arial" charset="0"/>
              </a:rPr>
              <a:t>Trykgradienter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over stenoser kan estimeres ud fra de målte </a:t>
            </a:r>
            <a:r>
              <a:rPr lang="da-DK" b="1">
                <a:solidFill>
                  <a:schemeClr val="bg1"/>
                </a:solidFill>
                <a:latin typeface="Arial" charset="0"/>
                <a:cs typeface="Arial" charset="0"/>
              </a:rPr>
              <a:t>hastigheder 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ved hjælp af Bernoulli-ligningen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437413-7D63-42BD-B8DD-EB4E90D3212E}" type="slidenum">
              <a:rPr lang="da-DK"/>
              <a:pPr>
                <a:defRPr/>
              </a:pPr>
              <a:t>11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88" y="2849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1588" y="2468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534988" y="1052513"/>
            <a:ext cx="83581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kan forsimples ved at se bort fra flow-acceleration, blodets viskositet og blodets hastighed før klappen (V</a:t>
            </a:r>
            <a:r>
              <a:rPr lang="da-DK" sz="9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7488238" y="533400"/>
            <a:ext cx="16414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9129713" y="533400"/>
            <a:ext cx="142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Rectangle 17"/>
          <p:cNvSpPr>
            <a:spLocks noChangeArrowheads="1"/>
          </p:cNvSpPr>
          <p:nvPr/>
        </p:nvSpPr>
        <p:spPr bwMode="auto">
          <a:xfrm>
            <a:off x="250825" y="2276475"/>
            <a:ext cx="84629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- P1 og V1 er tryk og hastighed før stenosen </a:t>
            </a:r>
          </a:p>
          <a:p>
            <a:pPr>
              <a:buFontTx/>
              <a:buChar char="-"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P2 og V2 tilsvarende lige efter stenosen. </a:t>
            </a:r>
          </a:p>
          <a:p>
            <a:pPr>
              <a:buFontTx/>
              <a:buChar char="-"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V måles i m/s.</a:t>
            </a:r>
            <a:endParaRPr lang="da-DK" sz="1800">
              <a:solidFill>
                <a:schemeClr val="bg1"/>
              </a:solidFill>
            </a:endParaRP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P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-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P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= 4·(V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- V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da-DK" sz="1800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mmHg   (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sz="800">
                <a:solidFill>
                  <a:schemeClr val="bg1"/>
                </a:solidFill>
                <a:latin typeface="Arial" charset="0"/>
                <a:cs typeface="Arial" charset="0"/>
              </a:rPr>
              <a:t>1  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er ofte meget mindre end V</a:t>
            </a:r>
            <a:r>
              <a:rPr lang="da-DK" sz="8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og kan ignoreres </a:t>
            </a:r>
          </a:p>
          <a:p>
            <a:endParaRPr lang="da-DK" sz="18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>EKSEMPEL 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sz="900">
                <a:solidFill>
                  <a:schemeClr val="bg1"/>
                </a:solidFill>
                <a:latin typeface="Arial" charset="0"/>
                <a:cs typeface="Arial" charset="0"/>
              </a:rPr>
              <a:t>1 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= 1 m/s og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= 3 m/s  =&gt; 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(V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- V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da-DK" sz="1800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) = 9 – 1 ~ 9 m/s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2000" b="1">
                <a:solidFill>
                  <a:schemeClr val="bg1"/>
                </a:solidFill>
                <a:latin typeface="Arial" charset="0"/>
                <a:cs typeface="Arial" charset="0"/>
              </a:rPr>
              <a:t>Den modificerede ligning </a:t>
            </a:r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:        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P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-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P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 = 4·(V</a:t>
            </a:r>
            <a:r>
              <a:rPr lang="da-DK" sz="1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1800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mmHg</a:t>
            </a:r>
            <a:b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  <a:endParaRPr lang="da-DK" sz="3200">
              <a:solidFill>
                <a:schemeClr val="bg1"/>
              </a:solidFill>
            </a:endParaRPr>
          </a:p>
        </p:txBody>
      </p:sp>
      <p:sp>
        <p:nvSpPr>
          <p:cNvPr id="14344" name="Rectangle 18"/>
          <p:cNvSpPr>
            <a:spLocks noChangeArrowheads="1"/>
          </p:cNvSpPr>
          <p:nvPr/>
        </p:nvSpPr>
        <p:spPr bwMode="auto">
          <a:xfrm>
            <a:off x="7488238" y="1217613"/>
            <a:ext cx="16414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5" name="Picture 22" descr="D:\resource\imag1024\kapitel2\fig2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339566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ktangel 13"/>
          <p:cNvSpPr>
            <a:spLocks noChangeArrowheads="1"/>
          </p:cNvSpPr>
          <p:nvPr/>
        </p:nvSpPr>
        <p:spPr bwMode="auto">
          <a:xfrm>
            <a:off x="468313" y="620713"/>
            <a:ext cx="2982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Bernoulli-ligningen</a:t>
            </a:r>
            <a:endParaRPr lang="da-DK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175CD-2272-4FE1-86C9-87C34D61722F}" type="slidenum">
              <a:rPr lang="da-DK"/>
              <a:pPr>
                <a:defRPr/>
              </a:pPr>
              <a:t>12</a:t>
            </a:fld>
            <a:endParaRPr lang="da-D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1735138" y="806450"/>
            <a:ext cx="4572000" cy="5167313"/>
            <a:chOff x="0" y="0"/>
            <a:chExt cx="2880" cy="3255"/>
          </a:xfrm>
        </p:grpSpPr>
        <p:sp>
          <p:nvSpPr>
            <p:cNvPr id="1536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7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600">
                  <a:latin typeface="Arial" charset="0"/>
                  <a:cs typeface="Arial" charset="0"/>
                </a:rPr>
                <a:t>  </a:t>
              </a:r>
              <a:r>
                <a:rPr lang="da-DK" sz="32700">
                  <a:latin typeface="Arial" charset="0"/>
                  <a:cs typeface="Arial" charset="0"/>
                </a:rPr>
                <a:t> </a:t>
              </a:r>
              <a:r>
                <a:rPr lang="da-DK" sz="600">
                  <a:latin typeface="Arial" charset="0"/>
                  <a:cs typeface="Arial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15363" name="Picture 4" descr="D:\resource\imag1024\kapitel2\fig2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73238"/>
            <a:ext cx="385286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ktangel 5"/>
          <p:cNvSpPr>
            <a:spLocks noChangeArrowheads="1"/>
          </p:cNvSpPr>
          <p:nvPr/>
        </p:nvSpPr>
        <p:spPr bwMode="auto">
          <a:xfrm>
            <a:off x="817563" y="765175"/>
            <a:ext cx="8326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  <a:latin typeface="Arial" charset="0"/>
                <a:cs typeface="Arial" charset="0"/>
              </a:rPr>
              <a:t>Continuous Wave     	Pulsed Wave Doppler  </a:t>
            </a:r>
          </a:p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Lyd udsendes kontinuert	Lyd udsendes i ’impulstog’ (puls)</a:t>
            </a:r>
          </a:p>
        </p:txBody>
      </p:sp>
      <p:sp>
        <p:nvSpPr>
          <p:cNvPr id="15365" name="Rektangel 6"/>
          <p:cNvSpPr>
            <a:spLocks noChangeArrowheads="1"/>
          </p:cNvSpPr>
          <p:nvPr/>
        </p:nvSpPr>
        <p:spPr bwMode="auto">
          <a:xfrm>
            <a:off x="395288" y="5445125"/>
            <a:ext cx="84978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CW måler hastighed		PW måler hastighed			</a:t>
            </a: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+ høje og lave hastigheder	-  kun lave hastigheder </a:t>
            </a: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-  ukendt lokalisation		+ i bestemt lokalisation (sample volume)</a:t>
            </a:r>
            <a:endParaRPr lang="da-DK" sz="2000">
              <a:solidFill>
                <a:schemeClr val="bg1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565400"/>
            <a:ext cx="27003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3B217F-44C3-42A5-9324-1A1B300DA173}" type="slidenum">
              <a:rPr lang="da-DK"/>
              <a:pPr>
                <a:defRPr/>
              </a:pPr>
              <a:t>13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88" y="262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75" y="692150"/>
            <a:ext cx="878681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a-DK"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Continuous wave Doppler</a:t>
            </a:r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Alle strømningshastigheder ultralyden møder på sin vej bliver målt. </a:t>
            </a: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>Y-aksen 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angiver </a:t>
            </a:r>
          </a:p>
          <a:p>
            <a:pPr>
              <a:defRPr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Hastighederne der måles. </a:t>
            </a: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>X-aksen 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angiver tid </a:t>
            </a:r>
          </a:p>
          <a:p>
            <a:pPr>
              <a:defRPr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(EKG viser hvor i </a:t>
            </a:r>
          </a:p>
          <a:p>
            <a:pPr>
              <a:defRPr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hjertecyklus der måles) </a:t>
            </a:r>
          </a:p>
          <a:p>
            <a:pPr>
              <a:defRPr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588" y="3078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9" name="Picture 22" descr="C:\CH\AVI filer\as\hyper as\grad118_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89138"/>
            <a:ext cx="5884863" cy="4186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6390" name="Text Box 23"/>
          <p:cNvSpPr txBox="1">
            <a:spLocks noChangeArrowheads="1"/>
          </p:cNvSpPr>
          <p:nvPr/>
        </p:nvSpPr>
        <p:spPr bwMode="auto">
          <a:xfrm>
            <a:off x="3059113" y="5445125"/>
            <a:ext cx="1441450" cy="647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600">
                <a:solidFill>
                  <a:schemeClr val="bg1"/>
                </a:solidFill>
              </a:rPr>
              <a:t>P=4v</a:t>
            </a:r>
            <a:r>
              <a:rPr lang="da-DK" sz="3600" baseline="30000">
                <a:solidFill>
                  <a:schemeClr val="bg1"/>
                </a:solidFill>
              </a:rPr>
              <a:t>2</a:t>
            </a:r>
            <a:endParaRPr lang="da-DK" sz="360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CC02AC-0B36-40B5-B38F-9E25A4AD2B8E}" type="slidenum">
              <a:rPr lang="da-DK"/>
              <a:pPr>
                <a:defRPr/>
              </a:pPr>
              <a:t>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88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620713"/>
            <a:ext cx="8001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a-DK"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Pulsed wave Doppler </a:t>
            </a:r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Ved PW-Doppler udsendes og ’lyttes’ ultralyden pulserende. Ved at indstille tidsintervallet mellem impulsudsendelse og modtagelse kan man isoleret måle i en bestemt afstand fra transduceren. </a:t>
            </a:r>
            <a:endParaRPr lang="da-DK" sz="90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da-DK" sz="3600">
              <a:solidFill>
                <a:schemeClr val="bg1"/>
              </a:solidFill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88938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3" name="Picture 8" descr="D:\images\pulm-vein-flow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81250"/>
            <a:ext cx="2749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4" descr="C:\CH\Braunwald figurer\IMAGES\BR03009.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349500"/>
            <a:ext cx="4554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EFA078-2D96-4058-B5D8-C6B2E4FF6DDB}" type="slidenum">
              <a:rPr lang="da-DK"/>
              <a:pPr>
                <a:defRPr/>
              </a:pPr>
              <a:t>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ktangel 1"/>
          <p:cNvSpPr>
            <a:spLocks noChangeArrowheads="1"/>
          </p:cNvSpPr>
          <p:nvPr/>
        </p:nvSpPr>
        <p:spPr bwMode="auto">
          <a:xfrm>
            <a:off x="468313" y="620713"/>
            <a:ext cx="8072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>
                <a:solidFill>
                  <a:schemeClr val="bg1"/>
                </a:solidFill>
                <a:latin typeface="Arial" charset="0"/>
                <a:cs typeface="Arial" charset="0"/>
              </a:rPr>
              <a:t>VTI (velocity time integral) = ”Slaglængden” </a:t>
            </a: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Omridset af Doppler-flowprofilen kan indtegnes, hvorved det såkaldte hastigheds-tids integrale (velocity time integral) beregnes (enhed = cm). </a:t>
            </a: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VTI = hvor 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langt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 en erytrocyt i gennemsnit flytter sig i 1 hjerteslag</a:t>
            </a:r>
            <a:endParaRPr lang="da-DK" sz="4400">
              <a:solidFill>
                <a:schemeClr val="bg1"/>
              </a:solidFill>
            </a:endParaRPr>
          </a:p>
        </p:txBody>
      </p:sp>
      <p:pic>
        <p:nvPicPr>
          <p:cNvPr id="18435" name="Picture 8" descr="D:\images\cw-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8" y="3052763"/>
            <a:ext cx="33432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ombinationstegning 4"/>
          <p:cNvSpPr/>
          <p:nvPr/>
        </p:nvSpPr>
        <p:spPr>
          <a:xfrm>
            <a:off x="3603625" y="4113213"/>
            <a:ext cx="1547813" cy="2076450"/>
          </a:xfrm>
          <a:custGeom>
            <a:avLst/>
            <a:gdLst>
              <a:gd name="connsiteX0" fmla="*/ 0 w 1547105"/>
              <a:gd name="connsiteY0" fmla="*/ 0 h 2076628"/>
              <a:gd name="connsiteX1" fmla="*/ 8546 w 1547105"/>
              <a:gd name="connsiteY1" fmla="*/ 264919 h 2076628"/>
              <a:gd name="connsiteX2" fmla="*/ 17092 w 1547105"/>
              <a:gd name="connsiteY2" fmla="*/ 333286 h 2076628"/>
              <a:gd name="connsiteX3" fmla="*/ 25638 w 1547105"/>
              <a:gd name="connsiteY3" fmla="*/ 452927 h 2076628"/>
              <a:gd name="connsiteX4" fmla="*/ 34184 w 1547105"/>
              <a:gd name="connsiteY4" fmla="*/ 854579 h 2076628"/>
              <a:gd name="connsiteX5" fmla="*/ 51275 w 1547105"/>
              <a:gd name="connsiteY5" fmla="*/ 922945 h 2076628"/>
              <a:gd name="connsiteX6" fmla="*/ 59821 w 1547105"/>
              <a:gd name="connsiteY6" fmla="*/ 965674 h 2076628"/>
              <a:gd name="connsiteX7" fmla="*/ 76912 w 1547105"/>
              <a:gd name="connsiteY7" fmla="*/ 991312 h 2076628"/>
              <a:gd name="connsiteX8" fmla="*/ 102550 w 1547105"/>
              <a:gd name="connsiteY8" fmla="*/ 1085316 h 2076628"/>
              <a:gd name="connsiteX9" fmla="*/ 111096 w 1547105"/>
              <a:gd name="connsiteY9" fmla="*/ 1110953 h 2076628"/>
              <a:gd name="connsiteX10" fmla="*/ 136733 w 1547105"/>
              <a:gd name="connsiteY10" fmla="*/ 1273323 h 2076628"/>
              <a:gd name="connsiteX11" fmla="*/ 145279 w 1547105"/>
              <a:gd name="connsiteY11" fmla="*/ 1341689 h 2076628"/>
              <a:gd name="connsiteX12" fmla="*/ 162370 w 1547105"/>
              <a:gd name="connsiteY12" fmla="*/ 1504060 h 2076628"/>
              <a:gd name="connsiteX13" fmla="*/ 170916 w 1547105"/>
              <a:gd name="connsiteY13" fmla="*/ 1529697 h 2076628"/>
              <a:gd name="connsiteX14" fmla="*/ 179462 w 1547105"/>
              <a:gd name="connsiteY14" fmla="*/ 1580972 h 2076628"/>
              <a:gd name="connsiteX15" fmla="*/ 188008 w 1547105"/>
              <a:gd name="connsiteY15" fmla="*/ 1606609 h 2076628"/>
              <a:gd name="connsiteX16" fmla="*/ 205099 w 1547105"/>
              <a:gd name="connsiteY16" fmla="*/ 1674975 h 2076628"/>
              <a:gd name="connsiteX17" fmla="*/ 239283 w 1547105"/>
              <a:gd name="connsiteY17" fmla="*/ 1811708 h 2076628"/>
              <a:gd name="connsiteX18" fmla="*/ 256374 w 1547105"/>
              <a:gd name="connsiteY18" fmla="*/ 1862983 h 2076628"/>
              <a:gd name="connsiteX19" fmla="*/ 290557 w 1547105"/>
              <a:gd name="connsiteY19" fmla="*/ 1914258 h 2076628"/>
              <a:gd name="connsiteX20" fmla="*/ 324741 w 1547105"/>
              <a:gd name="connsiteY20" fmla="*/ 1965532 h 2076628"/>
              <a:gd name="connsiteX21" fmla="*/ 341832 w 1547105"/>
              <a:gd name="connsiteY21" fmla="*/ 1991170 h 2076628"/>
              <a:gd name="connsiteX22" fmla="*/ 367470 w 1547105"/>
              <a:gd name="connsiteY22" fmla="*/ 2016807 h 2076628"/>
              <a:gd name="connsiteX23" fmla="*/ 384561 w 1547105"/>
              <a:gd name="connsiteY23" fmla="*/ 2042445 h 2076628"/>
              <a:gd name="connsiteX24" fmla="*/ 435836 w 1547105"/>
              <a:gd name="connsiteY24" fmla="*/ 2076628 h 2076628"/>
              <a:gd name="connsiteX25" fmla="*/ 752030 w 1547105"/>
              <a:gd name="connsiteY25" fmla="*/ 2068082 h 2076628"/>
              <a:gd name="connsiteX26" fmla="*/ 811851 w 1547105"/>
              <a:gd name="connsiteY26" fmla="*/ 2059536 h 2076628"/>
              <a:gd name="connsiteX27" fmla="*/ 863126 w 1547105"/>
              <a:gd name="connsiteY27" fmla="*/ 2042445 h 2076628"/>
              <a:gd name="connsiteX28" fmla="*/ 914400 w 1547105"/>
              <a:gd name="connsiteY28" fmla="*/ 2025353 h 2076628"/>
              <a:gd name="connsiteX29" fmla="*/ 940038 w 1547105"/>
              <a:gd name="connsiteY29" fmla="*/ 2016807 h 2076628"/>
              <a:gd name="connsiteX30" fmla="*/ 965675 w 1547105"/>
              <a:gd name="connsiteY30" fmla="*/ 1999716 h 2076628"/>
              <a:gd name="connsiteX31" fmla="*/ 982767 w 1547105"/>
              <a:gd name="connsiteY31" fmla="*/ 1974078 h 2076628"/>
              <a:gd name="connsiteX32" fmla="*/ 1008404 w 1547105"/>
              <a:gd name="connsiteY32" fmla="*/ 1956987 h 2076628"/>
              <a:gd name="connsiteX33" fmla="*/ 1042587 w 1547105"/>
              <a:gd name="connsiteY33" fmla="*/ 1905712 h 2076628"/>
              <a:gd name="connsiteX34" fmla="*/ 1076770 w 1547105"/>
              <a:gd name="connsiteY34" fmla="*/ 1854437 h 2076628"/>
              <a:gd name="connsiteX35" fmla="*/ 1085316 w 1547105"/>
              <a:gd name="connsiteY35" fmla="*/ 1828800 h 2076628"/>
              <a:gd name="connsiteX36" fmla="*/ 1102408 w 1547105"/>
              <a:gd name="connsiteY36" fmla="*/ 1803162 h 2076628"/>
              <a:gd name="connsiteX37" fmla="*/ 1119499 w 1547105"/>
              <a:gd name="connsiteY37" fmla="*/ 1751888 h 2076628"/>
              <a:gd name="connsiteX38" fmla="*/ 1128045 w 1547105"/>
              <a:gd name="connsiteY38" fmla="*/ 1726250 h 2076628"/>
              <a:gd name="connsiteX39" fmla="*/ 1145137 w 1547105"/>
              <a:gd name="connsiteY39" fmla="*/ 1657884 h 2076628"/>
              <a:gd name="connsiteX40" fmla="*/ 1162228 w 1547105"/>
              <a:gd name="connsiteY40" fmla="*/ 1606609 h 2076628"/>
              <a:gd name="connsiteX41" fmla="*/ 1170774 w 1547105"/>
              <a:gd name="connsiteY41" fmla="*/ 1580972 h 2076628"/>
              <a:gd name="connsiteX42" fmla="*/ 1179320 w 1547105"/>
              <a:gd name="connsiteY42" fmla="*/ 1529697 h 2076628"/>
              <a:gd name="connsiteX43" fmla="*/ 1187866 w 1547105"/>
              <a:gd name="connsiteY43" fmla="*/ 1486968 h 2076628"/>
              <a:gd name="connsiteX44" fmla="*/ 1204957 w 1547105"/>
              <a:gd name="connsiteY44" fmla="*/ 1350235 h 2076628"/>
              <a:gd name="connsiteX45" fmla="*/ 1222049 w 1547105"/>
              <a:gd name="connsiteY45" fmla="*/ 1256231 h 2076628"/>
              <a:gd name="connsiteX46" fmla="*/ 1273324 w 1547105"/>
              <a:gd name="connsiteY46" fmla="*/ 1153682 h 2076628"/>
              <a:gd name="connsiteX47" fmla="*/ 1273324 w 1547105"/>
              <a:gd name="connsiteY47" fmla="*/ 1153682 h 2076628"/>
              <a:gd name="connsiteX48" fmla="*/ 1281870 w 1547105"/>
              <a:gd name="connsiteY48" fmla="*/ 1128045 h 2076628"/>
              <a:gd name="connsiteX49" fmla="*/ 1298961 w 1547105"/>
              <a:gd name="connsiteY49" fmla="*/ 1102407 h 2076628"/>
              <a:gd name="connsiteX50" fmla="*/ 1316053 w 1547105"/>
              <a:gd name="connsiteY50" fmla="*/ 1051132 h 2076628"/>
              <a:gd name="connsiteX51" fmla="*/ 1333144 w 1547105"/>
              <a:gd name="connsiteY51" fmla="*/ 999858 h 2076628"/>
              <a:gd name="connsiteX52" fmla="*/ 1341690 w 1547105"/>
              <a:gd name="connsiteY52" fmla="*/ 974220 h 2076628"/>
              <a:gd name="connsiteX53" fmla="*/ 1350236 w 1547105"/>
              <a:gd name="connsiteY53" fmla="*/ 931491 h 2076628"/>
              <a:gd name="connsiteX54" fmla="*/ 1367327 w 1547105"/>
              <a:gd name="connsiteY54" fmla="*/ 863125 h 2076628"/>
              <a:gd name="connsiteX55" fmla="*/ 1375873 w 1547105"/>
              <a:gd name="connsiteY55" fmla="*/ 828942 h 2076628"/>
              <a:gd name="connsiteX56" fmla="*/ 1392965 w 1547105"/>
              <a:gd name="connsiteY56" fmla="*/ 777667 h 2076628"/>
              <a:gd name="connsiteX57" fmla="*/ 1401511 w 1547105"/>
              <a:gd name="connsiteY57" fmla="*/ 752030 h 2076628"/>
              <a:gd name="connsiteX58" fmla="*/ 1410056 w 1547105"/>
              <a:gd name="connsiteY58" fmla="*/ 709301 h 2076628"/>
              <a:gd name="connsiteX59" fmla="*/ 1418602 w 1547105"/>
              <a:gd name="connsiteY59" fmla="*/ 683663 h 2076628"/>
              <a:gd name="connsiteX60" fmla="*/ 1427148 w 1547105"/>
              <a:gd name="connsiteY60" fmla="*/ 649480 h 2076628"/>
              <a:gd name="connsiteX61" fmla="*/ 1444240 w 1547105"/>
              <a:gd name="connsiteY61" fmla="*/ 598205 h 2076628"/>
              <a:gd name="connsiteX62" fmla="*/ 1452785 w 1547105"/>
              <a:gd name="connsiteY62" fmla="*/ 564022 h 2076628"/>
              <a:gd name="connsiteX63" fmla="*/ 1469877 w 1547105"/>
              <a:gd name="connsiteY63" fmla="*/ 512747 h 2076628"/>
              <a:gd name="connsiteX64" fmla="*/ 1478423 w 1547105"/>
              <a:gd name="connsiteY64" fmla="*/ 487110 h 2076628"/>
              <a:gd name="connsiteX65" fmla="*/ 1486969 w 1547105"/>
              <a:gd name="connsiteY65" fmla="*/ 452927 h 2076628"/>
              <a:gd name="connsiteX66" fmla="*/ 1504060 w 1547105"/>
              <a:gd name="connsiteY66" fmla="*/ 401652 h 2076628"/>
              <a:gd name="connsiteX67" fmla="*/ 1521152 w 1547105"/>
              <a:gd name="connsiteY67" fmla="*/ 316194 h 2076628"/>
              <a:gd name="connsiteX68" fmla="*/ 1529698 w 1547105"/>
              <a:gd name="connsiteY68" fmla="*/ 282011 h 2076628"/>
              <a:gd name="connsiteX69" fmla="*/ 1538243 w 1547105"/>
              <a:gd name="connsiteY69" fmla="*/ 34183 h 20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47105" h="2076628">
                <a:moveTo>
                  <a:pt x="0" y="0"/>
                </a:moveTo>
                <a:cubicBezTo>
                  <a:pt x="2849" y="88306"/>
                  <a:pt x="4021" y="176683"/>
                  <a:pt x="8546" y="264919"/>
                </a:cubicBezTo>
                <a:cubicBezTo>
                  <a:pt x="9722" y="287855"/>
                  <a:pt x="15013" y="310414"/>
                  <a:pt x="17092" y="333286"/>
                </a:cubicBezTo>
                <a:cubicBezTo>
                  <a:pt x="20712" y="373104"/>
                  <a:pt x="22789" y="413047"/>
                  <a:pt x="25638" y="452927"/>
                </a:cubicBezTo>
                <a:cubicBezTo>
                  <a:pt x="28487" y="586811"/>
                  <a:pt x="26891" y="720863"/>
                  <a:pt x="34184" y="854579"/>
                </a:cubicBezTo>
                <a:cubicBezTo>
                  <a:pt x="35463" y="878034"/>
                  <a:pt x="46668" y="899911"/>
                  <a:pt x="51275" y="922945"/>
                </a:cubicBezTo>
                <a:cubicBezTo>
                  <a:pt x="54124" y="937188"/>
                  <a:pt x="54721" y="952074"/>
                  <a:pt x="59821" y="965674"/>
                </a:cubicBezTo>
                <a:cubicBezTo>
                  <a:pt x="63427" y="975291"/>
                  <a:pt x="72741" y="981926"/>
                  <a:pt x="76912" y="991312"/>
                </a:cubicBezTo>
                <a:cubicBezTo>
                  <a:pt x="97866" y="1038460"/>
                  <a:pt x="91060" y="1039358"/>
                  <a:pt x="102550" y="1085316"/>
                </a:cubicBezTo>
                <a:cubicBezTo>
                  <a:pt x="104735" y="1094055"/>
                  <a:pt x="108247" y="1102407"/>
                  <a:pt x="111096" y="1110953"/>
                </a:cubicBezTo>
                <a:cubicBezTo>
                  <a:pt x="123784" y="1187084"/>
                  <a:pt x="127770" y="1206100"/>
                  <a:pt x="136733" y="1273323"/>
                </a:cubicBezTo>
                <a:cubicBezTo>
                  <a:pt x="139768" y="1296088"/>
                  <a:pt x="143102" y="1318826"/>
                  <a:pt x="145279" y="1341689"/>
                </a:cubicBezTo>
                <a:cubicBezTo>
                  <a:pt x="151415" y="1406117"/>
                  <a:pt x="149464" y="1445980"/>
                  <a:pt x="162370" y="1504060"/>
                </a:cubicBezTo>
                <a:cubicBezTo>
                  <a:pt x="164324" y="1512853"/>
                  <a:pt x="168067" y="1521151"/>
                  <a:pt x="170916" y="1529697"/>
                </a:cubicBezTo>
                <a:cubicBezTo>
                  <a:pt x="173765" y="1546789"/>
                  <a:pt x="175703" y="1564057"/>
                  <a:pt x="179462" y="1580972"/>
                </a:cubicBezTo>
                <a:cubicBezTo>
                  <a:pt x="181416" y="1589765"/>
                  <a:pt x="185638" y="1597918"/>
                  <a:pt x="188008" y="1606609"/>
                </a:cubicBezTo>
                <a:cubicBezTo>
                  <a:pt x="194189" y="1629271"/>
                  <a:pt x="200492" y="1651941"/>
                  <a:pt x="205099" y="1674975"/>
                </a:cubicBezTo>
                <a:cubicBezTo>
                  <a:pt x="225726" y="1778110"/>
                  <a:pt x="213003" y="1732867"/>
                  <a:pt x="239283" y="1811708"/>
                </a:cubicBezTo>
                <a:cubicBezTo>
                  <a:pt x="239284" y="1811712"/>
                  <a:pt x="256372" y="1862980"/>
                  <a:pt x="256374" y="1862983"/>
                </a:cubicBezTo>
                <a:lnTo>
                  <a:pt x="290557" y="1914258"/>
                </a:lnTo>
                <a:lnTo>
                  <a:pt x="324741" y="1965532"/>
                </a:lnTo>
                <a:cubicBezTo>
                  <a:pt x="330438" y="1974078"/>
                  <a:pt x="334569" y="1983908"/>
                  <a:pt x="341832" y="1991170"/>
                </a:cubicBezTo>
                <a:cubicBezTo>
                  <a:pt x="350378" y="1999716"/>
                  <a:pt x="359733" y="2007523"/>
                  <a:pt x="367470" y="2016807"/>
                </a:cubicBezTo>
                <a:cubicBezTo>
                  <a:pt x="374045" y="2024697"/>
                  <a:pt x="376831" y="2035682"/>
                  <a:pt x="384561" y="2042445"/>
                </a:cubicBezTo>
                <a:cubicBezTo>
                  <a:pt x="400020" y="2055972"/>
                  <a:pt x="435836" y="2076628"/>
                  <a:pt x="435836" y="2076628"/>
                </a:cubicBezTo>
                <a:lnTo>
                  <a:pt x="752030" y="2068082"/>
                </a:lnTo>
                <a:cubicBezTo>
                  <a:pt x="772152" y="2067167"/>
                  <a:pt x="792224" y="2064065"/>
                  <a:pt x="811851" y="2059536"/>
                </a:cubicBezTo>
                <a:cubicBezTo>
                  <a:pt x="829406" y="2055485"/>
                  <a:pt x="846034" y="2048142"/>
                  <a:pt x="863126" y="2042445"/>
                </a:cubicBezTo>
                <a:lnTo>
                  <a:pt x="914400" y="2025353"/>
                </a:lnTo>
                <a:cubicBezTo>
                  <a:pt x="922946" y="2022504"/>
                  <a:pt x="932543" y="2021804"/>
                  <a:pt x="940038" y="2016807"/>
                </a:cubicBezTo>
                <a:lnTo>
                  <a:pt x="965675" y="1999716"/>
                </a:lnTo>
                <a:cubicBezTo>
                  <a:pt x="971372" y="1991170"/>
                  <a:pt x="975504" y="1981341"/>
                  <a:pt x="982767" y="1974078"/>
                </a:cubicBezTo>
                <a:cubicBezTo>
                  <a:pt x="990029" y="1966816"/>
                  <a:pt x="1001641" y="1964716"/>
                  <a:pt x="1008404" y="1956987"/>
                </a:cubicBezTo>
                <a:cubicBezTo>
                  <a:pt x="1021931" y="1941528"/>
                  <a:pt x="1031193" y="1922804"/>
                  <a:pt x="1042587" y="1905712"/>
                </a:cubicBezTo>
                <a:lnTo>
                  <a:pt x="1076770" y="1854437"/>
                </a:lnTo>
                <a:cubicBezTo>
                  <a:pt x="1079619" y="1845891"/>
                  <a:pt x="1081287" y="1836857"/>
                  <a:pt x="1085316" y="1828800"/>
                </a:cubicBezTo>
                <a:cubicBezTo>
                  <a:pt x="1089909" y="1819613"/>
                  <a:pt x="1098237" y="1812548"/>
                  <a:pt x="1102408" y="1803162"/>
                </a:cubicBezTo>
                <a:cubicBezTo>
                  <a:pt x="1109725" y="1786699"/>
                  <a:pt x="1113802" y="1768979"/>
                  <a:pt x="1119499" y="1751888"/>
                </a:cubicBezTo>
                <a:cubicBezTo>
                  <a:pt x="1122348" y="1743342"/>
                  <a:pt x="1125860" y="1734989"/>
                  <a:pt x="1128045" y="1726250"/>
                </a:cubicBezTo>
                <a:cubicBezTo>
                  <a:pt x="1133742" y="1703461"/>
                  <a:pt x="1137709" y="1680169"/>
                  <a:pt x="1145137" y="1657884"/>
                </a:cubicBezTo>
                <a:lnTo>
                  <a:pt x="1162228" y="1606609"/>
                </a:lnTo>
                <a:lnTo>
                  <a:pt x="1170774" y="1580972"/>
                </a:lnTo>
                <a:cubicBezTo>
                  <a:pt x="1173623" y="1563880"/>
                  <a:pt x="1176220" y="1546745"/>
                  <a:pt x="1179320" y="1529697"/>
                </a:cubicBezTo>
                <a:cubicBezTo>
                  <a:pt x="1181918" y="1515406"/>
                  <a:pt x="1185812" y="1501347"/>
                  <a:pt x="1187866" y="1486968"/>
                </a:cubicBezTo>
                <a:cubicBezTo>
                  <a:pt x="1194362" y="1441497"/>
                  <a:pt x="1198461" y="1395706"/>
                  <a:pt x="1204957" y="1350235"/>
                </a:cubicBezTo>
                <a:cubicBezTo>
                  <a:pt x="1210975" y="1308107"/>
                  <a:pt x="1211060" y="1292860"/>
                  <a:pt x="1222049" y="1256231"/>
                </a:cubicBezTo>
                <a:cubicBezTo>
                  <a:pt x="1241348" y="1191904"/>
                  <a:pt x="1234038" y="1212611"/>
                  <a:pt x="1273324" y="1153682"/>
                </a:cubicBezTo>
                <a:lnTo>
                  <a:pt x="1273324" y="1153682"/>
                </a:lnTo>
                <a:cubicBezTo>
                  <a:pt x="1276173" y="1145136"/>
                  <a:pt x="1277842" y="1136102"/>
                  <a:pt x="1281870" y="1128045"/>
                </a:cubicBezTo>
                <a:cubicBezTo>
                  <a:pt x="1286463" y="1118858"/>
                  <a:pt x="1294790" y="1111793"/>
                  <a:pt x="1298961" y="1102407"/>
                </a:cubicBezTo>
                <a:cubicBezTo>
                  <a:pt x="1306278" y="1085944"/>
                  <a:pt x="1310356" y="1068224"/>
                  <a:pt x="1316053" y="1051132"/>
                </a:cubicBezTo>
                <a:lnTo>
                  <a:pt x="1333144" y="999858"/>
                </a:lnTo>
                <a:cubicBezTo>
                  <a:pt x="1335993" y="991312"/>
                  <a:pt x="1339923" y="983053"/>
                  <a:pt x="1341690" y="974220"/>
                </a:cubicBezTo>
                <a:cubicBezTo>
                  <a:pt x="1344539" y="959977"/>
                  <a:pt x="1346970" y="945644"/>
                  <a:pt x="1350236" y="931491"/>
                </a:cubicBezTo>
                <a:cubicBezTo>
                  <a:pt x="1355518" y="908603"/>
                  <a:pt x="1361630" y="885914"/>
                  <a:pt x="1367327" y="863125"/>
                </a:cubicBezTo>
                <a:cubicBezTo>
                  <a:pt x="1370176" y="851731"/>
                  <a:pt x="1372159" y="840084"/>
                  <a:pt x="1375873" y="828942"/>
                </a:cubicBezTo>
                <a:lnTo>
                  <a:pt x="1392965" y="777667"/>
                </a:lnTo>
                <a:cubicBezTo>
                  <a:pt x="1395814" y="769121"/>
                  <a:pt x="1399745" y="760863"/>
                  <a:pt x="1401511" y="752030"/>
                </a:cubicBezTo>
                <a:cubicBezTo>
                  <a:pt x="1404359" y="737787"/>
                  <a:pt x="1406533" y="723392"/>
                  <a:pt x="1410056" y="709301"/>
                </a:cubicBezTo>
                <a:cubicBezTo>
                  <a:pt x="1412241" y="700562"/>
                  <a:pt x="1416127" y="692325"/>
                  <a:pt x="1418602" y="683663"/>
                </a:cubicBezTo>
                <a:cubicBezTo>
                  <a:pt x="1421829" y="672370"/>
                  <a:pt x="1423773" y="660730"/>
                  <a:pt x="1427148" y="649480"/>
                </a:cubicBezTo>
                <a:cubicBezTo>
                  <a:pt x="1432325" y="632224"/>
                  <a:pt x="1439871" y="615683"/>
                  <a:pt x="1444240" y="598205"/>
                </a:cubicBezTo>
                <a:cubicBezTo>
                  <a:pt x="1447088" y="586811"/>
                  <a:pt x="1449410" y="575272"/>
                  <a:pt x="1452785" y="564022"/>
                </a:cubicBezTo>
                <a:cubicBezTo>
                  <a:pt x="1457962" y="546766"/>
                  <a:pt x="1464180" y="529839"/>
                  <a:pt x="1469877" y="512747"/>
                </a:cubicBezTo>
                <a:cubicBezTo>
                  <a:pt x="1472726" y="504201"/>
                  <a:pt x="1476238" y="495849"/>
                  <a:pt x="1478423" y="487110"/>
                </a:cubicBezTo>
                <a:cubicBezTo>
                  <a:pt x="1481272" y="475716"/>
                  <a:pt x="1483594" y="464177"/>
                  <a:pt x="1486969" y="452927"/>
                </a:cubicBezTo>
                <a:cubicBezTo>
                  <a:pt x="1492146" y="435671"/>
                  <a:pt x="1500527" y="419318"/>
                  <a:pt x="1504060" y="401652"/>
                </a:cubicBezTo>
                <a:cubicBezTo>
                  <a:pt x="1509757" y="373166"/>
                  <a:pt x="1514106" y="344377"/>
                  <a:pt x="1521152" y="316194"/>
                </a:cubicBezTo>
                <a:cubicBezTo>
                  <a:pt x="1524001" y="304800"/>
                  <a:pt x="1527597" y="293567"/>
                  <a:pt x="1529698" y="282011"/>
                </a:cubicBezTo>
                <a:cubicBezTo>
                  <a:pt x="1547105" y="186270"/>
                  <a:pt x="1538243" y="161070"/>
                  <a:pt x="1538243" y="34183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7" name="Lige forbindelse 6"/>
          <p:cNvCxnSpPr/>
          <p:nvPr/>
        </p:nvCxnSpPr>
        <p:spPr>
          <a:xfrm>
            <a:off x="3597275" y="4124325"/>
            <a:ext cx="1500188" cy="158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DC2EB-FC12-4722-8E3F-E8C341612EA7}" type="slidenum">
              <a:rPr lang="da-DK"/>
              <a:pPr>
                <a:defRPr/>
              </a:pPr>
              <a:t>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ktangel 1"/>
          <p:cNvSpPr>
            <a:spLocks noChangeArrowheads="1"/>
          </p:cNvSpPr>
          <p:nvPr/>
        </p:nvSpPr>
        <p:spPr bwMode="auto">
          <a:xfrm>
            <a:off x="468313" y="692150"/>
            <a:ext cx="807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>
                <a:solidFill>
                  <a:schemeClr val="bg1"/>
                </a:solidFill>
                <a:latin typeface="Arial" charset="0"/>
                <a:cs typeface="Arial" charset="0"/>
              </a:rPr>
              <a:t>VTI (velocity time integral) = ”Slaglængden” </a:t>
            </a:r>
          </a:p>
        </p:txBody>
      </p:sp>
      <p:grpSp>
        <p:nvGrpSpPr>
          <p:cNvPr id="19459" name="Gruppe 11"/>
          <p:cNvGrpSpPr>
            <a:grpSpLocks/>
          </p:cNvGrpSpPr>
          <p:nvPr/>
        </p:nvGrpSpPr>
        <p:grpSpPr bwMode="auto">
          <a:xfrm>
            <a:off x="714375" y="2071688"/>
            <a:ext cx="2286000" cy="2400300"/>
            <a:chOff x="2500313" y="3357563"/>
            <a:chExt cx="3343275" cy="3328987"/>
          </a:xfrm>
        </p:grpSpPr>
        <p:pic>
          <p:nvPicPr>
            <p:cNvPr id="19468" name="Picture 8" descr="D:\images\cw-zoo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313" y="3357563"/>
              <a:ext cx="3343275" cy="332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Kombinationstegning 4"/>
            <p:cNvSpPr/>
            <p:nvPr/>
          </p:nvSpPr>
          <p:spPr>
            <a:xfrm>
              <a:off x="3435966" y="4418788"/>
              <a:ext cx="1546265" cy="2076213"/>
            </a:xfrm>
            <a:custGeom>
              <a:avLst/>
              <a:gdLst>
                <a:gd name="connsiteX0" fmla="*/ 0 w 1547105"/>
                <a:gd name="connsiteY0" fmla="*/ 0 h 2076628"/>
                <a:gd name="connsiteX1" fmla="*/ 8546 w 1547105"/>
                <a:gd name="connsiteY1" fmla="*/ 264919 h 2076628"/>
                <a:gd name="connsiteX2" fmla="*/ 17092 w 1547105"/>
                <a:gd name="connsiteY2" fmla="*/ 333286 h 2076628"/>
                <a:gd name="connsiteX3" fmla="*/ 25638 w 1547105"/>
                <a:gd name="connsiteY3" fmla="*/ 452927 h 2076628"/>
                <a:gd name="connsiteX4" fmla="*/ 34184 w 1547105"/>
                <a:gd name="connsiteY4" fmla="*/ 854579 h 2076628"/>
                <a:gd name="connsiteX5" fmla="*/ 51275 w 1547105"/>
                <a:gd name="connsiteY5" fmla="*/ 922945 h 2076628"/>
                <a:gd name="connsiteX6" fmla="*/ 59821 w 1547105"/>
                <a:gd name="connsiteY6" fmla="*/ 965674 h 2076628"/>
                <a:gd name="connsiteX7" fmla="*/ 76912 w 1547105"/>
                <a:gd name="connsiteY7" fmla="*/ 991312 h 2076628"/>
                <a:gd name="connsiteX8" fmla="*/ 102550 w 1547105"/>
                <a:gd name="connsiteY8" fmla="*/ 1085316 h 2076628"/>
                <a:gd name="connsiteX9" fmla="*/ 111096 w 1547105"/>
                <a:gd name="connsiteY9" fmla="*/ 1110953 h 2076628"/>
                <a:gd name="connsiteX10" fmla="*/ 136733 w 1547105"/>
                <a:gd name="connsiteY10" fmla="*/ 1273323 h 2076628"/>
                <a:gd name="connsiteX11" fmla="*/ 145279 w 1547105"/>
                <a:gd name="connsiteY11" fmla="*/ 1341689 h 2076628"/>
                <a:gd name="connsiteX12" fmla="*/ 162370 w 1547105"/>
                <a:gd name="connsiteY12" fmla="*/ 1504060 h 2076628"/>
                <a:gd name="connsiteX13" fmla="*/ 170916 w 1547105"/>
                <a:gd name="connsiteY13" fmla="*/ 1529697 h 2076628"/>
                <a:gd name="connsiteX14" fmla="*/ 179462 w 1547105"/>
                <a:gd name="connsiteY14" fmla="*/ 1580972 h 2076628"/>
                <a:gd name="connsiteX15" fmla="*/ 188008 w 1547105"/>
                <a:gd name="connsiteY15" fmla="*/ 1606609 h 2076628"/>
                <a:gd name="connsiteX16" fmla="*/ 205099 w 1547105"/>
                <a:gd name="connsiteY16" fmla="*/ 1674975 h 2076628"/>
                <a:gd name="connsiteX17" fmla="*/ 239283 w 1547105"/>
                <a:gd name="connsiteY17" fmla="*/ 1811708 h 2076628"/>
                <a:gd name="connsiteX18" fmla="*/ 256374 w 1547105"/>
                <a:gd name="connsiteY18" fmla="*/ 1862983 h 2076628"/>
                <a:gd name="connsiteX19" fmla="*/ 290557 w 1547105"/>
                <a:gd name="connsiteY19" fmla="*/ 1914258 h 2076628"/>
                <a:gd name="connsiteX20" fmla="*/ 324741 w 1547105"/>
                <a:gd name="connsiteY20" fmla="*/ 1965532 h 2076628"/>
                <a:gd name="connsiteX21" fmla="*/ 341832 w 1547105"/>
                <a:gd name="connsiteY21" fmla="*/ 1991170 h 2076628"/>
                <a:gd name="connsiteX22" fmla="*/ 367470 w 1547105"/>
                <a:gd name="connsiteY22" fmla="*/ 2016807 h 2076628"/>
                <a:gd name="connsiteX23" fmla="*/ 384561 w 1547105"/>
                <a:gd name="connsiteY23" fmla="*/ 2042445 h 2076628"/>
                <a:gd name="connsiteX24" fmla="*/ 435836 w 1547105"/>
                <a:gd name="connsiteY24" fmla="*/ 2076628 h 2076628"/>
                <a:gd name="connsiteX25" fmla="*/ 752030 w 1547105"/>
                <a:gd name="connsiteY25" fmla="*/ 2068082 h 2076628"/>
                <a:gd name="connsiteX26" fmla="*/ 811851 w 1547105"/>
                <a:gd name="connsiteY26" fmla="*/ 2059536 h 2076628"/>
                <a:gd name="connsiteX27" fmla="*/ 863126 w 1547105"/>
                <a:gd name="connsiteY27" fmla="*/ 2042445 h 2076628"/>
                <a:gd name="connsiteX28" fmla="*/ 914400 w 1547105"/>
                <a:gd name="connsiteY28" fmla="*/ 2025353 h 2076628"/>
                <a:gd name="connsiteX29" fmla="*/ 940038 w 1547105"/>
                <a:gd name="connsiteY29" fmla="*/ 2016807 h 2076628"/>
                <a:gd name="connsiteX30" fmla="*/ 965675 w 1547105"/>
                <a:gd name="connsiteY30" fmla="*/ 1999716 h 2076628"/>
                <a:gd name="connsiteX31" fmla="*/ 982767 w 1547105"/>
                <a:gd name="connsiteY31" fmla="*/ 1974078 h 2076628"/>
                <a:gd name="connsiteX32" fmla="*/ 1008404 w 1547105"/>
                <a:gd name="connsiteY32" fmla="*/ 1956987 h 2076628"/>
                <a:gd name="connsiteX33" fmla="*/ 1042587 w 1547105"/>
                <a:gd name="connsiteY33" fmla="*/ 1905712 h 2076628"/>
                <a:gd name="connsiteX34" fmla="*/ 1076770 w 1547105"/>
                <a:gd name="connsiteY34" fmla="*/ 1854437 h 2076628"/>
                <a:gd name="connsiteX35" fmla="*/ 1085316 w 1547105"/>
                <a:gd name="connsiteY35" fmla="*/ 1828800 h 2076628"/>
                <a:gd name="connsiteX36" fmla="*/ 1102408 w 1547105"/>
                <a:gd name="connsiteY36" fmla="*/ 1803162 h 2076628"/>
                <a:gd name="connsiteX37" fmla="*/ 1119499 w 1547105"/>
                <a:gd name="connsiteY37" fmla="*/ 1751888 h 2076628"/>
                <a:gd name="connsiteX38" fmla="*/ 1128045 w 1547105"/>
                <a:gd name="connsiteY38" fmla="*/ 1726250 h 2076628"/>
                <a:gd name="connsiteX39" fmla="*/ 1145137 w 1547105"/>
                <a:gd name="connsiteY39" fmla="*/ 1657884 h 2076628"/>
                <a:gd name="connsiteX40" fmla="*/ 1162228 w 1547105"/>
                <a:gd name="connsiteY40" fmla="*/ 1606609 h 2076628"/>
                <a:gd name="connsiteX41" fmla="*/ 1170774 w 1547105"/>
                <a:gd name="connsiteY41" fmla="*/ 1580972 h 2076628"/>
                <a:gd name="connsiteX42" fmla="*/ 1179320 w 1547105"/>
                <a:gd name="connsiteY42" fmla="*/ 1529697 h 2076628"/>
                <a:gd name="connsiteX43" fmla="*/ 1187866 w 1547105"/>
                <a:gd name="connsiteY43" fmla="*/ 1486968 h 2076628"/>
                <a:gd name="connsiteX44" fmla="*/ 1204957 w 1547105"/>
                <a:gd name="connsiteY44" fmla="*/ 1350235 h 2076628"/>
                <a:gd name="connsiteX45" fmla="*/ 1222049 w 1547105"/>
                <a:gd name="connsiteY45" fmla="*/ 1256231 h 2076628"/>
                <a:gd name="connsiteX46" fmla="*/ 1273324 w 1547105"/>
                <a:gd name="connsiteY46" fmla="*/ 1153682 h 2076628"/>
                <a:gd name="connsiteX47" fmla="*/ 1273324 w 1547105"/>
                <a:gd name="connsiteY47" fmla="*/ 1153682 h 2076628"/>
                <a:gd name="connsiteX48" fmla="*/ 1281870 w 1547105"/>
                <a:gd name="connsiteY48" fmla="*/ 1128045 h 2076628"/>
                <a:gd name="connsiteX49" fmla="*/ 1298961 w 1547105"/>
                <a:gd name="connsiteY49" fmla="*/ 1102407 h 2076628"/>
                <a:gd name="connsiteX50" fmla="*/ 1316053 w 1547105"/>
                <a:gd name="connsiteY50" fmla="*/ 1051132 h 2076628"/>
                <a:gd name="connsiteX51" fmla="*/ 1333144 w 1547105"/>
                <a:gd name="connsiteY51" fmla="*/ 999858 h 2076628"/>
                <a:gd name="connsiteX52" fmla="*/ 1341690 w 1547105"/>
                <a:gd name="connsiteY52" fmla="*/ 974220 h 2076628"/>
                <a:gd name="connsiteX53" fmla="*/ 1350236 w 1547105"/>
                <a:gd name="connsiteY53" fmla="*/ 931491 h 2076628"/>
                <a:gd name="connsiteX54" fmla="*/ 1367327 w 1547105"/>
                <a:gd name="connsiteY54" fmla="*/ 863125 h 2076628"/>
                <a:gd name="connsiteX55" fmla="*/ 1375873 w 1547105"/>
                <a:gd name="connsiteY55" fmla="*/ 828942 h 2076628"/>
                <a:gd name="connsiteX56" fmla="*/ 1392965 w 1547105"/>
                <a:gd name="connsiteY56" fmla="*/ 777667 h 2076628"/>
                <a:gd name="connsiteX57" fmla="*/ 1401511 w 1547105"/>
                <a:gd name="connsiteY57" fmla="*/ 752030 h 2076628"/>
                <a:gd name="connsiteX58" fmla="*/ 1410056 w 1547105"/>
                <a:gd name="connsiteY58" fmla="*/ 709301 h 2076628"/>
                <a:gd name="connsiteX59" fmla="*/ 1418602 w 1547105"/>
                <a:gd name="connsiteY59" fmla="*/ 683663 h 2076628"/>
                <a:gd name="connsiteX60" fmla="*/ 1427148 w 1547105"/>
                <a:gd name="connsiteY60" fmla="*/ 649480 h 2076628"/>
                <a:gd name="connsiteX61" fmla="*/ 1444240 w 1547105"/>
                <a:gd name="connsiteY61" fmla="*/ 598205 h 2076628"/>
                <a:gd name="connsiteX62" fmla="*/ 1452785 w 1547105"/>
                <a:gd name="connsiteY62" fmla="*/ 564022 h 2076628"/>
                <a:gd name="connsiteX63" fmla="*/ 1469877 w 1547105"/>
                <a:gd name="connsiteY63" fmla="*/ 512747 h 2076628"/>
                <a:gd name="connsiteX64" fmla="*/ 1478423 w 1547105"/>
                <a:gd name="connsiteY64" fmla="*/ 487110 h 2076628"/>
                <a:gd name="connsiteX65" fmla="*/ 1486969 w 1547105"/>
                <a:gd name="connsiteY65" fmla="*/ 452927 h 2076628"/>
                <a:gd name="connsiteX66" fmla="*/ 1504060 w 1547105"/>
                <a:gd name="connsiteY66" fmla="*/ 401652 h 2076628"/>
                <a:gd name="connsiteX67" fmla="*/ 1521152 w 1547105"/>
                <a:gd name="connsiteY67" fmla="*/ 316194 h 2076628"/>
                <a:gd name="connsiteX68" fmla="*/ 1529698 w 1547105"/>
                <a:gd name="connsiteY68" fmla="*/ 282011 h 2076628"/>
                <a:gd name="connsiteX69" fmla="*/ 1538243 w 1547105"/>
                <a:gd name="connsiteY69" fmla="*/ 34183 h 207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47105" h="2076628">
                  <a:moveTo>
                    <a:pt x="0" y="0"/>
                  </a:moveTo>
                  <a:cubicBezTo>
                    <a:pt x="2849" y="88306"/>
                    <a:pt x="4021" y="176683"/>
                    <a:pt x="8546" y="264919"/>
                  </a:cubicBezTo>
                  <a:cubicBezTo>
                    <a:pt x="9722" y="287855"/>
                    <a:pt x="15013" y="310414"/>
                    <a:pt x="17092" y="333286"/>
                  </a:cubicBezTo>
                  <a:cubicBezTo>
                    <a:pt x="20712" y="373104"/>
                    <a:pt x="22789" y="413047"/>
                    <a:pt x="25638" y="452927"/>
                  </a:cubicBezTo>
                  <a:cubicBezTo>
                    <a:pt x="28487" y="586811"/>
                    <a:pt x="26891" y="720863"/>
                    <a:pt x="34184" y="854579"/>
                  </a:cubicBezTo>
                  <a:cubicBezTo>
                    <a:pt x="35463" y="878034"/>
                    <a:pt x="46668" y="899911"/>
                    <a:pt x="51275" y="922945"/>
                  </a:cubicBezTo>
                  <a:cubicBezTo>
                    <a:pt x="54124" y="937188"/>
                    <a:pt x="54721" y="952074"/>
                    <a:pt x="59821" y="965674"/>
                  </a:cubicBezTo>
                  <a:cubicBezTo>
                    <a:pt x="63427" y="975291"/>
                    <a:pt x="72741" y="981926"/>
                    <a:pt x="76912" y="991312"/>
                  </a:cubicBezTo>
                  <a:cubicBezTo>
                    <a:pt x="97866" y="1038460"/>
                    <a:pt x="91060" y="1039358"/>
                    <a:pt x="102550" y="1085316"/>
                  </a:cubicBezTo>
                  <a:cubicBezTo>
                    <a:pt x="104735" y="1094055"/>
                    <a:pt x="108247" y="1102407"/>
                    <a:pt x="111096" y="1110953"/>
                  </a:cubicBezTo>
                  <a:cubicBezTo>
                    <a:pt x="123784" y="1187084"/>
                    <a:pt x="127770" y="1206100"/>
                    <a:pt x="136733" y="1273323"/>
                  </a:cubicBezTo>
                  <a:cubicBezTo>
                    <a:pt x="139768" y="1296088"/>
                    <a:pt x="143102" y="1318826"/>
                    <a:pt x="145279" y="1341689"/>
                  </a:cubicBezTo>
                  <a:cubicBezTo>
                    <a:pt x="151415" y="1406117"/>
                    <a:pt x="149464" y="1445980"/>
                    <a:pt x="162370" y="1504060"/>
                  </a:cubicBezTo>
                  <a:cubicBezTo>
                    <a:pt x="164324" y="1512853"/>
                    <a:pt x="168067" y="1521151"/>
                    <a:pt x="170916" y="1529697"/>
                  </a:cubicBezTo>
                  <a:cubicBezTo>
                    <a:pt x="173765" y="1546789"/>
                    <a:pt x="175703" y="1564057"/>
                    <a:pt x="179462" y="1580972"/>
                  </a:cubicBezTo>
                  <a:cubicBezTo>
                    <a:pt x="181416" y="1589765"/>
                    <a:pt x="185638" y="1597918"/>
                    <a:pt x="188008" y="1606609"/>
                  </a:cubicBezTo>
                  <a:cubicBezTo>
                    <a:pt x="194189" y="1629271"/>
                    <a:pt x="200492" y="1651941"/>
                    <a:pt x="205099" y="1674975"/>
                  </a:cubicBezTo>
                  <a:cubicBezTo>
                    <a:pt x="225726" y="1778110"/>
                    <a:pt x="213003" y="1732867"/>
                    <a:pt x="239283" y="1811708"/>
                  </a:cubicBezTo>
                  <a:cubicBezTo>
                    <a:pt x="239284" y="1811712"/>
                    <a:pt x="256372" y="1862980"/>
                    <a:pt x="256374" y="1862983"/>
                  </a:cubicBezTo>
                  <a:lnTo>
                    <a:pt x="290557" y="1914258"/>
                  </a:lnTo>
                  <a:lnTo>
                    <a:pt x="324741" y="1965532"/>
                  </a:lnTo>
                  <a:cubicBezTo>
                    <a:pt x="330438" y="1974078"/>
                    <a:pt x="334569" y="1983908"/>
                    <a:pt x="341832" y="1991170"/>
                  </a:cubicBezTo>
                  <a:cubicBezTo>
                    <a:pt x="350378" y="1999716"/>
                    <a:pt x="359733" y="2007523"/>
                    <a:pt x="367470" y="2016807"/>
                  </a:cubicBezTo>
                  <a:cubicBezTo>
                    <a:pt x="374045" y="2024697"/>
                    <a:pt x="376831" y="2035682"/>
                    <a:pt x="384561" y="2042445"/>
                  </a:cubicBezTo>
                  <a:cubicBezTo>
                    <a:pt x="400020" y="2055972"/>
                    <a:pt x="435836" y="2076628"/>
                    <a:pt x="435836" y="2076628"/>
                  </a:cubicBezTo>
                  <a:lnTo>
                    <a:pt x="752030" y="2068082"/>
                  </a:lnTo>
                  <a:cubicBezTo>
                    <a:pt x="772152" y="2067167"/>
                    <a:pt x="792224" y="2064065"/>
                    <a:pt x="811851" y="2059536"/>
                  </a:cubicBezTo>
                  <a:cubicBezTo>
                    <a:pt x="829406" y="2055485"/>
                    <a:pt x="846034" y="2048142"/>
                    <a:pt x="863126" y="2042445"/>
                  </a:cubicBezTo>
                  <a:lnTo>
                    <a:pt x="914400" y="2025353"/>
                  </a:lnTo>
                  <a:cubicBezTo>
                    <a:pt x="922946" y="2022504"/>
                    <a:pt x="932543" y="2021804"/>
                    <a:pt x="940038" y="2016807"/>
                  </a:cubicBezTo>
                  <a:lnTo>
                    <a:pt x="965675" y="1999716"/>
                  </a:lnTo>
                  <a:cubicBezTo>
                    <a:pt x="971372" y="1991170"/>
                    <a:pt x="975504" y="1981341"/>
                    <a:pt x="982767" y="1974078"/>
                  </a:cubicBezTo>
                  <a:cubicBezTo>
                    <a:pt x="990029" y="1966816"/>
                    <a:pt x="1001641" y="1964716"/>
                    <a:pt x="1008404" y="1956987"/>
                  </a:cubicBezTo>
                  <a:cubicBezTo>
                    <a:pt x="1021931" y="1941528"/>
                    <a:pt x="1031193" y="1922804"/>
                    <a:pt x="1042587" y="1905712"/>
                  </a:cubicBezTo>
                  <a:lnTo>
                    <a:pt x="1076770" y="1854437"/>
                  </a:lnTo>
                  <a:cubicBezTo>
                    <a:pt x="1079619" y="1845891"/>
                    <a:pt x="1081287" y="1836857"/>
                    <a:pt x="1085316" y="1828800"/>
                  </a:cubicBezTo>
                  <a:cubicBezTo>
                    <a:pt x="1089909" y="1819613"/>
                    <a:pt x="1098237" y="1812548"/>
                    <a:pt x="1102408" y="1803162"/>
                  </a:cubicBezTo>
                  <a:cubicBezTo>
                    <a:pt x="1109725" y="1786699"/>
                    <a:pt x="1113802" y="1768979"/>
                    <a:pt x="1119499" y="1751888"/>
                  </a:cubicBezTo>
                  <a:cubicBezTo>
                    <a:pt x="1122348" y="1743342"/>
                    <a:pt x="1125860" y="1734989"/>
                    <a:pt x="1128045" y="1726250"/>
                  </a:cubicBezTo>
                  <a:cubicBezTo>
                    <a:pt x="1133742" y="1703461"/>
                    <a:pt x="1137709" y="1680169"/>
                    <a:pt x="1145137" y="1657884"/>
                  </a:cubicBezTo>
                  <a:lnTo>
                    <a:pt x="1162228" y="1606609"/>
                  </a:lnTo>
                  <a:lnTo>
                    <a:pt x="1170774" y="1580972"/>
                  </a:lnTo>
                  <a:cubicBezTo>
                    <a:pt x="1173623" y="1563880"/>
                    <a:pt x="1176220" y="1546745"/>
                    <a:pt x="1179320" y="1529697"/>
                  </a:cubicBezTo>
                  <a:cubicBezTo>
                    <a:pt x="1181918" y="1515406"/>
                    <a:pt x="1185812" y="1501347"/>
                    <a:pt x="1187866" y="1486968"/>
                  </a:cubicBezTo>
                  <a:cubicBezTo>
                    <a:pt x="1194362" y="1441497"/>
                    <a:pt x="1198461" y="1395706"/>
                    <a:pt x="1204957" y="1350235"/>
                  </a:cubicBezTo>
                  <a:cubicBezTo>
                    <a:pt x="1210975" y="1308107"/>
                    <a:pt x="1211060" y="1292860"/>
                    <a:pt x="1222049" y="1256231"/>
                  </a:cubicBezTo>
                  <a:cubicBezTo>
                    <a:pt x="1241348" y="1191904"/>
                    <a:pt x="1234038" y="1212611"/>
                    <a:pt x="1273324" y="1153682"/>
                  </a:cubicBezTo>
                  <a:lnTo>
                    <a:pt x="1273324" y="1153682"/>
                  </a:lnTo>
                  <a:cubicBezTo>
                    <a:pt x="1276173" y="1145136"/>
                    <a:pt x="1277842" y="1136102"/>
                    <a:pt x="1281870" y="1128045"/>
                  </a:cubicBezTo>
                  <a:cubicBezTo>
                    <a:pt x="1286463" y="1118858"/>
                    <a:pt x="1294790" y="1111793"/>
                    <a:pt x="1298961" y="1102407"/>
                  </a:cubicBezTo>
                  <a:cubicBezTo>
                    <a:pt x="1306278" y="1085944"/>
                    <a:pt x="1310356" y="1068224"/>
                    <a:pt x="1316053" y="1051132"/>
                  </a:cubicBezTo>
                  <a:lnTo>
                    <a:pt x="1333144" y="999858"/>
                  </a:lnTo>
                  <a:cubicBezTo>
                    <a:pt x="1335993" y="991312"/>
                    <a:pt x="1339923" y="983053"/>
                    <a:pt x="1341690" y="974220"/>
                  </a:cubicBezTo>
                  <a:cubicBezTo>
                    <a:pt x="1344539" y="959977"/>
                    <a:pt x="1346970" y="945644"/>
                    <a:pt x="1350236" y="931491"/>
                  </a:cubicBezTo>
                  <a:cubicBezTo>
                    <a:pt x="1355518" y="908603"/>
                    <a:pt x="1361630" y="885914"/>
                    <a:pt x="1367327" y="863125"/>
                  </a:cubicBezTo>
                  <a:cubicBezTo>
                    <a:pt x="1370176" y="851731"/>
                    <a:pt x="1372159" y="840084"/>
                    <a:pt x="1375873" y="828942"/>
                  </a:cubicBezTo>
                  <a:lnTo>
                    <a:pt x="1392965" y="777667"/>
                  </a:lnTo>
                  <a:cubicBezTo>
                    <a:pt x="1395814" y="769121"/>
                    <a:pt x="1399745" y="760863"/>
                    <a:pt x="1401511" y="752030"/>
                  </a:cubicBezTo>
                  <a:cubicBezTo>
                    <a:pt x="1404359" y="737787"/>
                    <a:pt x="1406533" y="723392"/>
                    <a:pt x="1410056" y="709301"/>
                  </a:cubicBezTo>
                  <a:cubicBezTo>
                    <a:pt x="1412241" y="700562"/>
                    <a:pt x="1416127" y="692325"/>
                    <a:pt x="1418602" y="683663"/>
                  </a:cubicBezTo>
                  <a:cubicBezTo>
                    <a:pt x="1421829" y="672370"/>
                    <a:pt x="1423773" y="660730"/>
                    <a:pt x="1427148" y="649480"/>
                  </a:cubicBezTo>
                  <a:cubicBezTo>
                    <a:pt x="1432325" y="632224"/>
                    <a:pt x="1439871" y="615683"/>
                    <a:pt x="1444240" y="598205"/>
                  </a:cubicBezTo>
                  <a:cubicBezTo>
                    <a:pt x="1447088" y="586811"/>
                    <a:pt x="1449410" y="575272"/>
                    <a:pt x="1452785" y="564022"/>
                  </a:cubicBezTo>
                  <a:cubicBezTo>
                    <a:pt x="1457962" y="546766"/>
                    <a:pt x="1464180" y="529839"/>
                    <a:pt x="1469877" y="512747"/>
                  </a:cubicBezTo>
                  <a:cubicBezTo>
                    <a:pt x="1472726" y="504201"/>
                    <a:pt x="1476238" y="495849"/>
                    <a:pt x="1478423" y="487110"/>
                  </a:cubicBezTo>
                  <a:cubicBezTo>
                    <a:pt x="1481272" y="475716"/>
                    <a:pt x="1483594" y="464177"/>
                    <a:pt x="1486969" y="452927"/>
                  </a:cubicBezTo>
                  <a:cubicBezTo>
                    <a:pt x="1492146" y="435671"/>
                    <a:pt x="1500527" y="419318"/>
                    <a:pt x="1504060" y="401652"/>
                  </a:cubicBezTo>
                  <a:cubicBezTo>
                    <a:pt x="1509757" y="373166"/>
                    <a:pt x="1514106" y="344377"/>
                    <a:pt x="1521152" y="316194"/>
                  </a:cubicBezTo>
                  <a:cubicBezTo>
                    <a:pt x="1524001" y="304800"/>
                    <a:pt x="1527597" y="293567"/>
                    <a:pt x="1529698" y="282011"/>
                  </a:cubicBezTo>
                  <a:cubicBezTo>
                    <a:pt x="1547105" y="186270"/>
                    <a:pt x="1538243" y="161070"/>
                    <a:pt x="1538243" y="34183"/>
                  </a:cubicBezTo>
                </a:path>
              </a:pathLst>
            </a:cu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cxnSp>
          <p:nvCxnSpPr>
            <p:cNvPr id="7" name="Lige forbindelse 6"/>
            <p:cNvCxnSpPr/>
            <p:nvPr/>
          </p:nvCxnSpPr>
          <p:spPr>
            <a:xfrm>
              <a:off x="3429001" y="4429796"/>
              <a:ext cx="1499830" cy="0"/>
            </a:xfrm>
            <a:prstGeom prst="line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ylinder 10"/>
          <p:cNvSpPr/>
          <p:nvPr/>
        </p:nvSpPr>
        <p:spPr>
          <a:xfrm>
            <a:off x="5214938" y="2357438"/>
            <a:ext cx="1785937" cy="214312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A</a:t>
            </a:r>
          </a:p>
        </p:txBody>
      </p:sp>
      <p:cxnSp>
        <p:nvCxnSpPr>
          <p:cNvPr id="14" name="Lige pilforbindelse 13"/>
          <p:cNvCxnSpPr/>
          <p:nvPr/>
        </p:nvCxnSpPr>
        <p:spPr>
          <a:xfrm rot="5400000" flipH="1" flipV="1">
            <a:off x="6537325" y="3535363"/>
            <a:ext cx="1785937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kstboks 15"/>
          <p:cNvSpPr txBox="1">
            <a:spLocks noChangeArrowheads="1"/>
          </p:cNvSpPr>
          <p:nvPr/>
        </p:nvSpPr>
        <p:spPr bwMode="auto">
          <a:xfrm>
            <a:off x="5214938" y="4714875"/>
            <a:ext cx="192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Areal= r</a:t>
            </a:r>
            <a:r>
              <a:rPr lang="da-DK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x </a:t>
            </a:r>
            <a:r>
              <a:rPr lang="el-GR">
                <a:solidFill>
                  <a:schemeClr val="bg1"/>
                </a:solidFill>
                <a:latin typeface="Arial" charset="0"/>
                <a:cs typeface="Arial" charset="0"/>
              </a:rPr>
              <a:t>π</a:t>
            </a:r>
            <a:endParaRPr lang="da-DK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Kombinationstegning 19"/>
          <p:cNvSpPr/>
          <p:nvPr/>
        </p:nvSpPr>
        <p:spPr>
          <a:xfrm>
            <a:off x="5230813" y="4102100"/>
            <a:ext cx="1743075" cy="196850"/>
          </a:xfrm>
          <a:custGeom>
            <a:avLst/>
            <a:gdLst>
              <a:gd name="connsiteX0" fmla="*/ 0 w 1743342"/>
              <a:gd name="connsiteY0" fmla="*/ 188008 h 196554"/>
              <a:gd name="connsiteX1" fmla="*/ 59821 w 1743342"/>
              <a:gd name="connsiteY1" fmla="*/ 145279 h 196554"/>
              <a:gd name="connsiteX2" fmla="*/ 85458 w 1743342"/>
              <a:gd name="connsiteY2" fmla="*/ 136733 h 196554"/>
              <a:gd name="connsiteX3" fmla="*/ 111095 w 1743342"/>
              <a:gd name="connsiteY3" fmla="*/ 119641 h 196554"/>
              <a:gd name="connsiteX4" fmla="*/ 230737 w 1743342"/>
              <a:gd name="connsiteY4" fmla="*/ 102550 h 196554"/>
              <a:gd name="connsiteX5" fmla="*/ 290557 w 1743342"/>
              <a:gd name="connsiteY5" fmla="*/ 85458 h 196554"/>
              <a:gd name="connsiteX6" fmla="*/ 333286 w 1743342"/>
              <a:gd name="connsiteY6" fmla="*/ 76912 h 196554"/>
              <a:gd name="connsiteX7" fmla="*/ 358924 w 1743342"/>
              <a:gd name="connsiteY7" fmla="*/ 68367 h 196554"/>
              <a:gd name="connsiteX8" fmla="*/ 401653 w 1743342"/>
              <a:gd name="connsiteY8" fmla="*/ 59821 h 196554"/>
              <a:gd name="connsiteX9" fmla="*/ 470019 w 1743342"/>
              <a:gd name="connsiteY9" fmla="*/ 42729 h 196554"/>
              <a:gd name="connsiteX10" fmla="*/ 504202 w 1743342"/>
              <a:gd name="connsiteY10" fmla="*/ 34183 h 196554"/>
              <a:gd name="connsiteX11" fmla="*/ 529839 w 1743342"/>
              <a:gd name="connsiteY11" fmla="*/ 25638 h 196554"/>
              <a:gd name="connsiteX12" fmla="*/ 564023 w 1743342"/>
              <a:gd name="connsiteY12" fmla="*/ 17092 h 196554"/>
              <a:gd name="connsiteX13" fmla="*/ 666572 w 1743342"/>
              <a:gd name="connsiteY13" fmla="*/ 0 h 196554"/>
              <a:gd name="connsiteX14" fmla="*/ 1008404 w 1743342"/>
              <a:gd name="connsiteY14" fmla="*/ 8546 h 196554"/>
              <a:gd name="connsiteX15" fmla="*/ 1222049 w 1743342"/>
              <a:gd name="connsiteY15" fmla="*/ 25638 h 196554"/>
              <a:gd name="connsiteX16" fmla="*/ 1273324 w 1743342"/>
              <a:gd name="connsiteY16" fmla="*/ 34183 h 196554"/>
              <a:gd name="connsiteX17" fmla="*/ 1350236 w 1743342"/>
              <a:gd name="connsiteY17" fmla="*/ 51275 h 196554"/>
              <a:gd name="connsiteX18" fmla="*/ 1418602 w 1743342"/>
              <a:gd name="connsiteY18" fmla="*/ 68367 h 196554"/>
              <a:gd name="connsiteX19" fmla="*/ 1461331 w 1743342"/>
              <a:gd name="connsiteY19" fmla="*/ 76912 h 196554"/>
              <a:gd name="connsiteX20" fmla="*/ 1495514 w 1743342"/>
              <a:gd name="connsiteY20" fmla="*/ 85458 h 196554"/>
              <a:gd name="connsiteX21" fmla="*/ 1555335 w 1743342"/>
              <a:gd name="connsiteY21" fmla="*/ 94004 h 196554"/>
              <a:gd name="connsiteX22" fmla="*/ 1606610 w 1743342"/>
              <a:gd name="connsiteY22" fmla="*/ 111096 h 196554"/>
              <a:gd name="connsiteX23" fmla="*/ 1632247 w 1743342"/>
              <a:gd name="connsiteY23" fmla="*/ 119641 h 196554"/>
              <a:gd name="connsiteX24" fmla="*/ 1683522 w 1743342"/>
              <a:gd name="connsiteY24" fmla="*/ 128187 h 196554"/>
              <a:gd name="connsiteX25" fmla="*/ 1709159 w 1743342"/>
              <a:gd name="connsiteY25" fmla="*/ 136733 h 196554"/>
              <a:gd name="connsiteX26" fmla="*/ 1734796 w 1743342"/>
              <a:gd name="connsiteY26" fmla="*/ 188008 h 196554"/>
              <a:gd name="connsiteX27" fmla="*/ 1743342 w 1743342"/>
              <a:gd name="connsiteY27" fmla="*/ 196554 h 1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43342" h="196554">
                <a:moveTo>
                  <a:pt x="0" y="188008"/>
                </a:moveTo>
                <a:cubicBezTo>
                  <a:pt x="7751" y="182194"/>
                  <a:pt x="47317" y="151531"/>
                  <a:pt x="59821" y="145279"/>
                </a:cubicBezTo>
                <a:cubicBezTo>
                  <a:pt x="67878" y="141251"/>
                  <a:pt x="77401" y="140762"/>
                  <a:pt x="85458" y="136733"/>
                </a:cubicBezTo>
                <a:cubicBezTo>
                  <a:pt x="94644" y="132140"/>
                  <a:pt x="101655" y="123687"/>
                  <a:pt x="111095" y="119641"/>
                </a:cubicBezTo>
                <a:cubicBezTo>
                  <a:pt x="139375" y="107521"/>
                  <a:pt x="215678" y="104056"/>
                  <a:pt x="230737" y="102550"/>
                </a:cubicBezTo>
                <a:cubicBezTo>
                  <a:pt x="259286" y="93033"/>
                  <a:pt x="258365" y="92612"/>
                  <a:pt x="290557" y="85458"/>
                </a:cubicBezTo>
                <a:cubicBezTo>
                  <a:pt x="304736" y="82307"/>
                  <a:pt x="319195" y="80435"/>
                  <a:pt x="333286" y="76912"/>
                </a:cubicBezTo>
                <a:cubicBezTo>
                  <a:pt x="342025" y="74727"/>
                  <a:pt x="350185" y="70552"/>
                  <a:pt x="358924" y="68367"/>
                </a:cubicBezTo>
                <a:cubicBezTo>
                  <a:pt x="373015" y="64844"/>
                  <a:pt x="387500" y="63087"/>
                  <a:pt x="401653" y="59821"/>
                </a:cubicBezTo>
                <a:cubicBezTo>
                  <a:pt x="424541" y="54539"/>
                  <a:pt x="447230" y="48426"/>
                  <a:pt x="470019" y="42729"/>
                </a:cubicBezTo>
                <a:cubicBezTo>
                  <a:pt x="481413" y="39880"/>
                  <a:pt x="493060" y="37897"/>
                  <a:pt x="504202" y="34183"/>
                </a:cubicBezTo>
                <a:cubicBezTo>
                  <a:pt x="512748" y="31335"/>
                  <a:pt x="521178" y="28113"/>
                  <a:pt x="529839" y="25638"/>
                </a:cubicBezTo>
                <a:cubicBezTo>
                  <a:pt x="541132" y="22411"/>
                  <a:pt x="552479" y="19257"/>
                  <a:pt x="564023" y="17092"/>
                </a:cubicBezTo>
                <a:cubicBezTo>
                  <a:pt x="598084" y="10705"/>
                  <a:pt x="666572" y="0"/>
                  <a:pt x="666572" y="0"/>
                </a:cubicBezTo>
                <a:lnTo>
                  <a:pt x="1008404" y="8546"/>
                </a:lnTo>
                <a:cubicBezTo>
                  <a:pt x="1077022" y="10997"/>
                  <a:pt x="1152767" y="16401"/>
                  <a:pt x="1222049" y="25638"/>
                </a:cubicBezTo>
                <a:cubicBezTo>
                  <a:pt x="1239224" y="27928"/>
                  <a:pt x="1256232" y="31335"/>
                  <a:pt x="1273324" y="34183"/>
                </a:cubicBezTo>
                <a:cubicBezTo>
                  <a:pt x="1327909" y="52379"/>
                  <a:pt x="1266012" y="33227"/>
                  <a:pt x="1350236" y="51275"/>
                </a:cubicBezTo>
                <a:cubicBezTo>
                  <a:pt x="1373205" y="56197"/>
                  <a:pt x="1395568" y="63761"/>
                  <a:pt x="1418602" y="68367"/>
                </a:cubicBezTo>
                <a:cubicBezTo>
                  <a:pt x="1432845" y="71215"/>
                  <a:pt x="1447152" y="73761"/>
                  <a:pt x="1461331" y="76912"/>
                </a:cubicBezTo>
                <a:cubicBezTo>
                  <a:pt x="1472796" y="79460"/>
                  <a:pt x="1483958" y="83357"/>
                  <a:pt x="1495514" y="85458"/>
                </a:cubicBezTo>
                <a:cubicBezTo>
                  <a:pt x="1515332" y="89061"/>
                  <a:pt x="1535395" y="91155"/>
                  <a:pt x="1555335" y="94004"/>
                </a:cubicBezTo>
                <a:lnTo>
                  <a:pt x="1606610" y="111096"/>
                </a:lnTo>
                <a:cubicBezTo>
                  <a:pt x="1615156" y="113945"/>
                  <a:pt x="1623362" y="118160"/>
                  <a:pt x="1632247" y="119641"/>
                </a:cubicBezTo>
                <a:lnTo>
                  <a:pt x="1683522" y="128187"/>
                </a:lnTo>
                <a:cubicBezTo>
                  <a:pt x="1692068" y="131036"/>
                  <a:pt x="1702125" y="131106"/>
                  <a:pt x="1709159" y="136733"/>
                </a:cubicBezTo>
                <a:cubicBezTo>
                  <a:pt x="1729571" y="153063"/>
                  <a:pt x="1724474" y="167363"/>
                  <a:pt x="1734796" y="188008"/>
                </a:cubicBezTo>
                <a:cubicBezTo>
                  <a:pt x="1736598" y="191611"/>
                  <a:pt x="1740493" y="193705"/>
                  <a:pt x="1743342" y="196554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9464" name="Tekstboks 20"/>
          <p:cNvSpPr txBox="1">
            <a:spLocks noChangeArrowheads="1"/>
          </p:cNvSpPr>
          <p:nvPr/>
        </p:nvSpPr>
        <p:spPr bwMode="auto">
          <a:xfrm>
            <a:off x="7715250" y="3500438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VTI</a:t>
            </a:r>
          </a:p>
        </p:txBody>
      </p:sp>
      <p:sp>
        <p:nvSpPr>
          <p:cNvPr id="19465" name="Tekstboks 21"/>
          <p:cNvSpPr txBox="1">
            <a:spLocks noChangeArrowheads="1"/>
          </p:cNvSpPr>
          <p:nvPr/>
        </p:nvSpPr>
        <p:spPr bwMode="auto">
          <a:xfrm>
            <a:off x="2500313" y="5572125"/>
            <a:ext cx="5005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Slagvolumen = Areal x VTI</a:t>
            </a:r>
          </a:p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Cardiac output= Slagvolumen x HR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57DB3-F5AA-4177-853E-5E845A947566}" type="slidenum">
              <a:rPr lang="da-DK"/>
              <a:pPr>
                <a:defRPr/>
              </a:pPr>
              <a:t>17</a:t>
            </a:fld>
            <a:endParaRPr lang="da-D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588" y="172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81000" y="520700"/>
            <a:ext cx="83058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a-DK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Farve (Color) Doppler </a:t>
            </a:r>
            <a:endParaRPr lang="da-DK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0" hangingPunct="0">
              <a:defRPr/>
            </a:pP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Multiple små PW-Doppler målepunkter lagt oven på et 2D billede. </a:t>
            </a:r>
          </a:p>
          <a:p>
            <a:pPr eaLnBrk="0" hangingPunct="0">
              <a:defRPr/>
            </a:pPr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Røde og blå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farver viser blodets bevægelsesretning i forhold til transduceren. </a:t>
            </a:r>
          </a:p>
          <a:p>
            <a:pPr eaLnBrk="0" hangingPunct="0">
              <a:defRPr/>
            </a:pP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Farveintensiteten afhænger af strømningshastigheden. </a:t>
            </a: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Ved</a:t>
            </a:r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 turbulens 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iblandes gule og grønne farver. </a:t>
            </a:r>
          </a:p>
          <a:p>
            <a:pPr eaLnBrk="0" hangingPunct="0">
              <a:defRPr/>
            </a:pPr>
            <a:endParaRPr lang="da-DK" sz="16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Aliasering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opstår lige som ved PW-Doppler når Nyquist-tallet overskrides. Rødt skifter til blåt og omvendt.</a:t>
            </a:r>
            <a:endParaRPr lang="da-DK" sz="3600">
              <a:solidFill>
                <a:schemeClr val="bg1"/>
              </a:solidFill>
            </a:endParaRP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1042988" y="3284538"/>
          <a:ext cx="3097212" cy="3067050"/>
        </p:xfrm>
        <a:graphic>
          <a:graphicData uri="http://schemas.openxmlformats.org/presentationml/2006/ole">
            <p:oleObj spid="_x0000_s1026" name="Bitmapbillede" r:id="rId5" imgW="4057143" imgH="4019048" progId="PBrush">
              <p:embed/>
            </p:oleObj>
          </a:graphicData>
        </a:graphic>
      </p:graphicFrame>
      <p:pic>
        <p:nvPicPr>
          <p:cNvPr id="5" name="ASD4xsec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141663"/>
            <a:ext cx="25892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4C519-FEA4-4C47-9070-A672C506247C}" type="slidenum">
              <a:rPr lang="da-DK"/>
              <a:pPr>
                <a:defRPr/>
              </a:pPr>
              <a:t>18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88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76275" y="1196975"/>
            <a:ext cx="846772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Ved PW-Doppler udsendes impulstogene med en bestemt frekvens, </a:t>
            </a: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	=  </a:t>
            </a:r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>puls-repetitions-frekvensen (PRF). </a:t>
            </a:r>
          </a:p>
          <a:p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Impulstoget skal være reflekteret til transduceren før et nyt udsendes. </a:t>
            </a:r>
          </a:p>
          <a:p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Hvis reflektoren har høje hastigheder (&gt; 1.5-2 m/s) ændres den returnerede frekvens så meget at apparatet ikke kan genkende den udsendte impuls. </a:t>
            </a:r>
          </a:p>
          <a:p>
            <a:pPr lvl="4">
              <a:buFont typeface="Symbol" pitchFamily="18" charset="2"/>
              <a:buChar char="Þ"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apparatet opfatter de returnerede impulser forkert</a:t>
            </a:r>
          </a:p>
          <a:p>
            <a:pPr lvl="4">
              <a:buFont typeface="Symbol" pitchFamily="18" charset="2"/>
              <a:buChar char="Þ"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apparatet fejlberegner hastighederne</a:t>
            </a:r>
          </a:p>
          <a:p>
            <a:pPr lvl="4">
              <a:buFont typeface="Symbol" pitchFamily="18" charset="2"/>
              <a:buChar char="Þ"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vi ser aliasering</a:t>
            </a:r>
          </a:p>
          <a:p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88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Tekstboks 5"/>
          <p:cNvSpPr txBox="1">
            <a:spLocks noChangeArrowheads="1"/>
          </p:cNvSpPr>
          <p:nvPr/>
        </p:nvSpPr>
        <p:spPr bwMode="auto">
          <a:xfrm>
            <a:off x="611188" y="620713"/>
            <a:ext cx="5618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Aliasering ved høje hastigheder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076700"/>
            <a:ext cx="2409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http://www.ekkokardiografi.dk/images/p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048125"/>
            <a:ext cx="23764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ktangel 8"/>
          <p:cNvSpPr>
            <a:spLocks noChangeArrowheads="1"/>
          </p:cNvSpPr>
          <p:nvPr/>
        </p:nvSpPr>
        <p:spPr bwMode="auto">
          <a:xfrm>
            <a:off x="250825" y="48688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2C833-6F75-45F1-AC41-25481740C90B}" type="slidenum">
              <a:rPr lang="da-DK"/>
              <a:pPr>
                <a:defRPr/>
              </a:pPr>
              <a:t>19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4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8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4" name="Text Box 21"/>
          <p:cNvSpPr txBox="1">
            <a:spLocks noChangeArrowheads="1"/>
          </p:cNvSpPr>
          <p:nvPr/>
        </p:nvSpPr>
        <p:spPr bwMode="auto">
          <a:xfrm>
            <a:off x="609600" y="1828800"/>
            <a:ext cx="81343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a-DK" u="sng">
                <a:solidFill>
                  <a:schemeClr val="bg1"/>
                </a:solidFill>
                <a:latin typeface="Arial" charset="0"/>
              </a:rPr>
              <a:t>Continous wave (CW) Doppler</a:t>
            </a:r>
            <a:endParaRPr lang="da-DK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>
                <a:solidFill>
                  <a:schemeClr val="bg1"/>
                </a:solidFill>
                <a:latin typeface="Arial" charset="0"/>
              </a:rPr>
              <a:t>	Måler høje hastigheder  </a:t>
            </a:r>
          </a:p>
          <a:p>
            <a:pPr eaLnBrk="0" hangingPunct="0"/>
            <a:endParaRPr lang="da-DK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 u="sng">
                <a:solidFill>
                  <a:schemeClr val="bg1"/>
                </a:solidFill>
                <a:latin typeface="Arial" charset="0"/>
              </a:rPr>
              <a:t>Pulsed wave Doppler</a:t>
            </a:r>
            <a:endParaRPr lang="da-DK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>
                <a:solidFill>
                  <a:schemeClr val="bg1"/>
                </a:solidFill>
                <a:latin typeface="Arial" charset="0"/>
              </a:rPr>
              <a:t>	Måler lave hastigheder (</a:t>
            </a:r>
            <a:r>
              <a:rPr lang="da-DK">
                <a:solidFill>
                  <a:schemeClr val="bg1"/>
                </a:solidFill>
                <a:latin typeface="Arial" charset="0"/>
                <a:sym typeface="Symbol" pitchFamily="18" charset="2"/>
              </a:rPr>
              <a:t></a:t>
            </a:r>
            <a:r>
              <a:rPr lang="da-DK">
                <a:solidFill>
                  <a:schemeClr val="bg1"/>
                </a:solidFill>
                <a:latin typeface="Arial" charset="0"/>
              </a:rPr>
              <a:t> 1 m/s) lokalt </a:t>
            </a:r>
          </a:p>
          <a:p>
            <a:pPr eaLnBrk="0" hangingPunct="0"/>
            <a:r>
              <a:rPr lang="da-DK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eaLnBrk="0" hangingPunct="0"/>
            <a:r>
              <a:rPr lang="da-DK" u="sng">
                <a:solidFill>
                  <a:schemeClr val="bg1"/>
                </a:solidFill>
                <a:latin typeface="Arial" charset="0"/>
              </a:rPr>
              <a:t>Color Doppler</a:t>
            </a:r>
            <a:endParaRPr lang="da-DK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>
                <a:solidFill>
                  <a:schemeClr val="bg1"/>
                </a:solidFill>
                <a:latin typeface="Arial" charset="0"/>
              </a:rPr>
              <a:t>	Viser flowets retning, turbulens, insufficiens</a:t>
            </a:r>
          </a:p>
          <a:p>
            <a:pPr eaLnBrk="0" hangingPunct="0"/>
            <a:endParaRPr lang="da-DK" sz="20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endParaRPr lang="da-DK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(vævs-Doppler vil ikke blive omtalt her).</a:t>
            </a:r>
            <a:endParaRPr lang="da-DK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15" name="Title 23"/>
          <p:cNvSpPr>
            <a:spLocks noGrp="1"/>
          </p:cNvSpPr>
          <p:nvPr>
            <p:ph type="title"/>
          </p:nvPr>
        </p:nvSpPr>
        <p:spPr>
          <a:xfrm>
            <a:off x="468313" y="609600"/>
            <a:ext cx="8218487" cy="808038"/>
          </a:xfrm>
        </p:spPr>
        <p:txBody>
          <a:bodyPr/>
          <a:lstStyle/>
          <a:p>
            <a:r>
              <a:rPr lang="da-DK" smtClean="0"/>
              <a:t>Doppler modaliteter</a:t>
            </a:r>
            <a:endParaRPr lang="en-US" smtClean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7F1FCC-9E8F-40A8-961A-E351B460F511}" type="slidenum">
              <a:rPr lang="da-DK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88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76275" y="1125538"/>
            <a:ext cx="846772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Impulstoget skal være udsendt og reflekteret til transduceren før et nyt udsendes </a:t>
            </a:r>
          </a:p>
          <a:p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Problem:</a:t>
            </a: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En stor dybde medfører længere samlet rejsetid for impulstoget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Apparatet kan ikke ’genkende’ impulstoget – og det opstår aliasering</a:t>
            </a:r>
          </a:p>
          <a:p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Løsning: 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Giv længere tid mellem hver udsendt impuls (send færre impulser pr tid)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dvs </a:t>
            </a:r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PRF må reduceres</a:t>
            </a: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Nyquist-tallet (PRF/2) 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er den øvre grænse for det Doppler-frekvensskifte, der kan måles.  Når Nyquist-tallet overskrides opstår der forvrængning 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("aliasering")  og max hastigheder kan ikke måles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88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5" name="Tekstboks 5"/>
          <p:cNvSpPr txBox="1">
            <a:spLocks noChangeArrowheads="1"/>
          </p:cNvSpPr>
          <p:nvPr/>
        </p:nvSpPr>
        <p:spPr bwMode="auto">
          <a:xfrm>
            <a:off x="539750" y="620713"/>
            <a:ext cx="769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Aliasering ved måling af hastighed i dybden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508500"/>
            <a:ext cx="19827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http://www.ekkokardiografi.dk/images/p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437063"/>
            <a:ext cx="20193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26FC-2B62-4639-BE59-D74752F28A95}" type="slidenum">
              <a:rPr lang="da-DK"/>
              <a:pPr>
                <a:defRPr/>
              </a:pPr>
              <a:t>20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ktangel 1"/>
          <p:cNvSpPr>
            <a:spLocks noChangeArrowheads="1"/>
          </p:cNvSpPr>
          <p:nvPr/>
        </p:nvSpPr>
        <p:spPr bwMode="auto">
          <a:xfrm>
            <a:off x="468313" y="1125538"/>
            <a:ext cx="821531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Farveskalaen er angivet ved en farvebar i den ene side af billedet. </a:t>
            </a: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Bemærk:</a:t>
            </a:r>
          </a:p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- grundlinien (baseline) </a:t>
            </a:r>
          </a:p>
          <a:p>
            <a:pPr eaLnBrk="0" hangingPunct="0">
              <a:buFontTx/>
              <a:buChar char="-"/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maksimum hastighed (</a:t>
            </a:r>
            <a:r>
              <a:rPr lang="da-DK" sz="1800" i="1">
                <a:solidFill>
                  <a:schemeClr val="bg1"/>
                </a:solidFill>
                <a:latin typeface="Arial" charset="0"/>
                <a:cs typeface="Arial" charset="0"/>
              </a:rPr>
              <a:t>scale</a:t>
            </a: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</a:p>
          <a:p>
            <a:pPr eaLnBrk="0" hangingPunct="0">
              <a:buFontTx/>
              <a:buChar char="-"/>
            </a:pPr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Spørgsmål</a:t>
            </a:r>
          </a:p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Hvad er aliaseringsgrænsen?. </a:t>
            </a: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da-DK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>Tips: </a:t>
            </a:r>
          </a:p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-forskyd grundlinien/baseline  (som ved PW-Doppler). </a:t>
            </a:r>
          </a:p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-gør sektoren smallere og få højere billedfrekvens (frame rate). </a:t>
            </a:r>
          </a:p>
          <a:p>
            <a:pPr eaLnBrk="0" hangingPunct="0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-jo mindre sektoren når i dybden, des højere flowhastighed før aliasering</a:t>
            </a:r>
            <a:endParaRPr lang="da-DK" sz="1000">
              <a:solidFill>
                <a:schemeClr val="bg1"/>
              </a:solidFill>
            </a:endParaRPr>
          </a:p>
        </p:txBody>
      </p:sp>
      <p:sp>
        <p:nvSpPr>
          <p:cNvPr id="21507" name="Rektangel 2"/>
          <p:cNvSpPr>
            <a:spLocks noChangeArrowheads="1"/>
          </p:cNvSpPr>
          <p:nvPr/>
        </p:nvSpPr>
        <p:spPr bwMode="auto">
          <a:xfrm>
            <a:off x="468313" y="620713"/>
            <a:ext cx="3517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Farve (Color) Doppler </a:t>
            </a:r>
            <a:endParaRPr lang="da-DK" sz="11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2" name="Picture 2" descr="http://ekkokardiografi.dk/images/col-dopp-13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844675"/>
            <a:ext cx="51641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BD65AB-287B-4D6E-9F9C-F32694D6A793}" type="slidenum">
              <a:rPr lang="da-DK"/>
              <a:pPr>
                <a:defRPr/>
              </a:pPr>
              <a:t>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576263" y="21336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288" y="981075"/>
            <a:ext cx="83185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a-DK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Signalbehandling - farve Doppler</a:t>
            </a:r>
            <a:r>
              <a:rPr lang="da-DK" sz="100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da-DK" sz="44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Korrekt signalbehandling er essentiel for undersøgelsens resultat. Flg. parametre indstilles for hvert nyt billede:</a:t>
            </a:r>
          </a:p>
          <a:p>
            <a:pPr eaLnBrk="0" hangingPunct="0">
              <a:defRPr/>
            </a:pPr>
            <a:endParaRPr lang="da-DK" sz="90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da-DK" sz="1600" u="sng">
                <a:solidFill>
                  <a:schemeClr val="bg1"/>
                </a:solidFill>
                <a:latin typeface="Arial" charset="0"/>
                <a:cs typeface="Arial" charset="0"/>
              </a:rPr>
              <a:t>2D gain reduceres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(Undgå hvide "pixels" fra 2D billedet)</a:t>
            </a:r>
          </a:p>
          <a:p>
            <a:pPr eaLnBrk="0" hangingPunct="0">
              <a:defRPr/>
            </a:pPr>
            <a:endParaRPr lang="da-DK" sz="90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da-DK" sz="1600" u="sng">
                <a:solidFill>
                  <a:schemeClr val="bg1"/>
                </a:solidFill>
                <a:latin typeface="Arial" charset="0"/>
                <a:cs typeface="Arial" charset="0"/>
              </a:rPr>
              <a:t>Sektorstørrelsen reduceres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(- og opnå højere billedfrekvens </a:t>
            </a: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- risiko for aliasering)</a:t>
            </a:r>
          </a:p>
          <a:p>
            <a:pPr eaLnBrk="0" hangingPunct="0">
              <a:defRPr/>
            </a:pPr>
            <a:endParaRPr lang="da-DK" sz="1600" u="sng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da-DK" sz="1600" u="sng">
                <a:solidFill>
                  <a:schemeClr val="bg1"/>
                </a:solidFill>
                <a:latin typeface="Arial" charset="0"/>
                <a:cs typeface="Arial" charset="0"/>
              </a:rPr>
              <a:t>Farve "gain"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Øges først </a:t>
            </a:r>
          </a:p>
          <a:p>
            <a:pPr eaLnBrk="0" hangingPunct="0"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Derefter skrues ned for gain</a:t>
            </a:r>
          </a:p>
          <a:p>
            <a:pPr eaLnBrk="0" hangingPunct="0">
              <a:defRPr/>
            </a:pP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a-DK" sz="1600" u="sng">
                <a:solidFill>
                  <a:schemeClr val="bg1"/>
                </a:solidFill>
                <a:latin typeface="Arial" charset="0"/>
                <a:cs typeface="Arial" charset="0"/>
              </a:rPr>
              <a:t>Farve "scale": </a:t>
            </a:r>
          </a:p>
          <a:p>
            <a:pPr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-scale til maksimum ( ca 60 –70 cm/s); </a:t>
            </a:r>
          </a:p>
          <a:p>
            <a:pPr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-ved flow med lav hastighed (f.eks. ved ASD) reduceres scale </a:t>
            </a:r>
          </a:p>
          <a:p>
            <a:pPr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Pas på ! For lav skala kan nemt føre til overestimering af f.eks. klapinsufficienser</a:t>
            </a:r>
          </a:p>
          <a:p>
            <a:pPr eaLnBrk="0" hangingPunct="0">
              <a:defRPr/>
            </a:pPr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da-DK" sz="1600" u="sng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2" descr="http://ekkokardiografi.dk/images/col-dopp-13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89138"/>
            <a:ext cx="41513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52620-7ADF-4CC9-B6D7-4C7A0577FE34}" type="slidenum">
              <a:rPr lang="da-DK"/>
              <a:pPr>
                <a:defRPr/>
              </a:pPr>
              <a:t>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:\images\col-dopp-13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41148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D:\images\col-dopp-22H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88"/>
            <a:ext cx="41148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kstboks 4"/>
          <p:cNvSpPr txBox="1">
            <a:spLocks noChangeArrowheads="1"/>
          </p:cNvSpPr>
          <p:nvPr/>
        </p:nvSpPr>
        <p:spPr bwMode="auto">
          <a:xfrm>
            <a:off x="785813" y="4786313"/>
            <a:ext cx="3706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Stor sektor, lav frame rate</a:t>
            </a:r>
          </a:p>
          <a:p>
            <a:endParaRPr lang="da-DK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581" name="Tekstboks 5"/>
          <p:cNvSpPr txBox="1">
            <a:spLocks noChangeArrowheads="1"/>
          </p:cNvSpPr>
          <p:nvPr/>
        </p:nvSpPr>
        <p:spPr bwMode="auto">
          <a:xfrm>
            <a:off x="5000625" y="4786313"/>
            <a:ext cx="3725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Lille sektor, høj frame rate</a:t>
            </a:r>
          </a:p>
          <a:p>
            <a:endParaRPr lang="da-DK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b="1">
                <a:solidFill>
                  <a:schemeClr val="bg1"/>
                </a:solidFill>
                <a:latin typeface="Arial" charset="0"/>
                <a:cs typeface="Arial" charset="0"/>
              </a:rPr>
              <a:t>Spørgsmål:</a:t>
            </a:r>
          </a:p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Hvad er Framerate 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3A27BF-56CB-4169-BDB3-CA3E83AC5C8C}" type="slidenum">
              <a:rPr lang="da-DK"/>
              <a:pPr>
                <a:defRPr/>
              </a:pPr>
              <a:t>23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56845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3" name="Picture 6" descr="D:\images\mi-normscale-normgain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14813"/>
            <a:ext cx="3106737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D:\images\mi-normscale-highgain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420938"/>
            <a:ext cx="30718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http://ekkokardiografi.dk/images/mi-lowscale-normgai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692150"/>
            <a:ext cx="30273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kstboks 6"/>
          <p:cNvSpPr txBox="1">
            <a:spLocks noChangeArrowheads="1"/>
          </p:cNvSpPr>
          <p:nvPr/>
        </p:nvSpPr>
        <p:spPr bwMode="auto">
          <a:xfrm>
            <a:off x="2500313" y="5715000"/>
            <a:ext cx="3078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Korrekt gain og skala</a:t>
            </a:r>
          </a:p>
        </p:txBody>
      </p:sp>
      <p:sp>
        <p:nvSpPr>
          <p:cNvPr id="25607" name="Tekstboks 7"/>
          <p:cNvSpPr txBox="1">
            <a:spLocks noChangeArrowheads="1"/>
          </p:cNvSpPr>
          <p:nvPr/>
        </p:nvSpPr>
        <p:spPr bwMode="auto">
          <a:xfrm>
            <a:off x="1285875" y="3357563"/>
            <a:ext cx="1997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For høj gain, </a:t>
            </a:r>
          </a:p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korrekt skala</a:t>
            </a:r>
          </a:p>
        </p:txBody>
      </p:sp>
      <p:sp>
        <p:nvSpPr>
          <p:cNvPr id="25608" name="Tekstboks 8"/>
          <p:cNvSpPr txBox="1">
            <a:spLocks noChangeArrowheads="1"/>
          </p:cNvSpPr>
          <p:nvPr/>
        </p:nvSpPr>
        <p:spPr bwMode="auto">
          <a:xfrm>
            <a:off x="3708400" y="836613"/>
            <a:ext cx="2100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For lav skala, </a:t>
            </a:r>
          </a:p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korrekt gain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0C3E24-D629-47EC-9AEC-88C183A8CC40}" type="slidenum">
              <a:rPr lang="da-DK"/>
              <a:pPr>
                <a:defRPr/>
              </a:pPr>
              <a:t>24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kstboks 1"/>
          <p:cNvSpPr txBox="1">
            <a:spLocks noChangeArrowheads="1"/>
          </p:cNvSpPr>
          <p:nvPr/>
        </p:nvSpPr>
        <p:spPr bwMode="auto">
          <a:xfrm>
            <a:off x="2643188" y="2428875"/>
            <a:ext cx="3473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6000">
                <a:solidFill>
                  <a:schemeClr val="bg1"/>
                </a:solidFill>
              </a:rPr>
              <a:t>Eksempler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E7FC5-6BCD-48E9-A1FA-B610D48F5BDE}" type="slidenum">
              <a:rPr lang="da-DK"/>
              <a:pPr>
                <a:defRPr/>
              </a:pPr>
              <a:t>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resource\imag1024\kapitel6\fig6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1714500"/>
            <a:ext cx="6557962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kstboks 2"/>
          <p:cNvSpPr txBox="1">
            <a:spLocks noChangeArrowheads="1"/>
          </p:cNvSpPr>
          <p:nvPr/>
        </p:nvSpPr>
        <p:spPr bwMode="auto">
          <a:xfrm>
            <a:off x="395288" y="549275"/>
            <a:ext cx="74914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800" b="1">
                <a:solidFill>
                  <a:schemeClr val="bg1"/>
                </a:solidFill>
                <a:latin typeface="Arial" charset="0"/>
                <a:cs typeface="Arial" charset="0"/>
              </a:rPr>
              <a:t>EKSEMPLER    PISA-metoden</a:t>
            </a: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Aliaserings hastigheden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 kvantitering af regurgitationsvolumen</a:t>
            </a: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Turbulens</a:t>
            </a:r>
          </a:p>
        </p:txBody>
      </p:sp>
      <p:cxnSp>
        <p:nvCxnSpPr>
          <p:cNvPr id="5" name="Lige pilforbindelse 4"/>
          <p:cNvCxnSpPr/>
          <p:nvPr/>
        </p:nvCxnSpPr>
        <p:spPr>
          <a:xfrm rot="16200000" flipH="1">
            <a:off x="1535906" y="1678782"/>
            <a:ext cx="1285875" cy="9286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9A36F-88AE-4284-9B4E-D8A049B500F0}" type="slidenum">
              <a:rPr lang="da-DK"/>
              <a:pPr>
                <a:defRPr/>
              </a:pPr>
              <a:t>26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6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34274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kstboks 3"/>
          <p:cNvSpPr txBox="1">
            <a:spLocks noChangeArrowheads="1"/>
          </p:cNvSpPr>
          <p:nvPr/>
        </p:nvSpPr>
        <p:spPr bwMode="auto">
          <a:xfrm>
            <a:off x="1571625" y="4000500"/>
            <a:ext cx="565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LVOT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x Areal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LVOT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= V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Aortaklap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x Areal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Aortaklap</a:t>
            </a:r>
          </a:p>
        </p:txBody>
      </p:sp>
      <p:sp>
        <p:nvSpPr>
          <p:cNvPr id="28676" name="Rektangel 5"/>
          <p:cNvSpPr>
            <a:spLocks noChangeArrowheads="1"/>
          </p:cNvSpPr>
          <p:nvPr/>
        </p:nvSpPr>
        <p:spPr bwMode="auto">
          <a:xfrm>
            <a:off x="1643063" y="5967413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Areal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Aortaklap 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= (0.95 x 1 x 1 x 3.14) /3.0 = 1.0 cm</a:t>
            </a:r>
            <a:r>
              <a:rPr lang="da-DK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da-DK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677" name="Tekstboks 6"/>
          <p:cNvSpPr txBox="1">
            <a:spLocks noChangeArrowheads="1"/>
          </p:cNvSpPr>
          <p:nvPr/>
        </p:nvSpPr>
        <p:spPr bwMode="auto">
          <a:xfrm>
            <a:off x="1571625" y="478631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LVOT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x (r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LVOT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r>
              <a:rPr lang="da-DK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x </a:t>
            </a:r>
            <a:r>
              <a:rPr lang="el-GR">
                <a:solidFill>
                  <a:schemeClr val="bg1"/>
                </a:solidFill>
                <a:latin typeface="Arial" charset="0"/>
                <a:cs typeface="Arial" charset="0"/>
              </a:rPr>
              <a:t>π</a:t>
            </a:r>
            <a:endParaRPr lang="da-DK" baseline="-2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Rektangel 7"/>
          <p:cNvSpPr>
            <a:spLocks noChangeArrowheads="1"/>
          </p:cNvSpPr>
          <p:nvPr/>
        </p:nvSpPr>
        <p:spPr bwMode="auto">
          <a:xfrm>
            <a:off x="2011363" y="5286375"/>
            <a:ext cx="1401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Aortaklap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1654175" y="5286375"/>
            <a:ext cx="2214563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Rektangel 10"/>
          <p:cNvSpPr>
            <a:spLocks noChangeArrowheads="1"/>
          </p:cNvSpPr>
          <p:nvPr/>
        </p:nvSpPr>
        <p:spPr bwMode="auto">
          <a:xfrm>
            <a:off x="4643438" y="5072063"/>
            <a:ext cx="177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Areal</a:t>
            </a:r>
            <a:r>
              <a:rPr lang="da-DK" baseline="-25000">
                <a:solidFill>
                  <a:schemeClr val="bg1"/>
                </a:solidFill>
                <a:latin typeface="Arial" charset="0"/>
                <a:cs typeface="Arial" charset="0"/>
              </a:rPr>
              <a:t>Aortaklap</a:t>
            </a:r>
          </a:p>
        </p:txBody>
      </p:sp>
      <p:sp>
        <p:nvSpPr>
          <p:cNvPr id="28681" name="Tekstboks 11"/>
          <p:cNvSpPr txBox="1">
            <a:spLocks noChangeArrowheads="1"/>
          </p:cNvSpPr>
          <p:nvPr/>
        </p:nvSpPr>
        <p:spPr bwMode="auto">
          <a:xfrm>
            <a:off x="4143375" y="5110163"/>
            <a:ext cx="363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28682" name="Tekstboks 2"/>
          <p:cNvSpPr txBox="1">
            <a:spLocks noChangeArrowheads="1"/>
          </p:cNvSpPr>
          <p:nvPr/>
        </p:nvSpPr>
        <p:spPr bwMode="auto">
          <a:xfrm>
            <a:off x="539750" y="549275"/>
            <a:ext cx="4005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 b="1">
                <a:solidFill>
                  <a:schemeClr val="bg1"/>
                </a:solidFill>
              </a:rPr>
              <a:t>Ligevægtsligningen</a:t>
            </a:r>
          </a:p>
        </p:txBody>
      </p:sp>
      <p:pic>
        <p:nvPicPr>
          <p:cNvPr id="28683" name="Picture 1028" descr="FIG6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35113"/>
            <a:ext cx="482441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50A925-DF70-45F7-8296-CAE363B53648}" type="slidenum">
              <a:rPr lang="da-DK"/>
              <a:pPr>
                <a:defRPr/>
              </a:pPr>
              <a:t>27</a:t>
            </a:fld>
            <a:endParaRPr lang="da-D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2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4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6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8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762000" y="1905000"/>
            <a:ext cx="81343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a-DK" sz="2800" u="sng">
                <a:solidFill>
                  <a:schemeClr val="bg1"/>
                </a:solidFill>
                <a:latin typeface="Arial" charset="0"/>
              </a:rPr>
              <a:t>Continous wave (CW) Doppler</a:t>
            </a:r>
            <a:endParaRPr lang="da-DK" sz="28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 sz="2800">
                <a:solidFill>
                  <a:schemeClr val="bg1"/>
                </a:solidFill>
                <a:latin typeface="Arial" charset="0"/>
              </a:rPr>
              <a:t>	Måler høje hastigheder  </a:t>
            </a:r>
          </a:p>
          <a:p>
            <a:pPr eaLnBrk="0" hangingPunct="0"/>
            <a:endParaRPr lang="da-DK" sz="28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 sz="2800" u="sng">
                <a:solidFill>
                  <a:schemeClr val="bg1"/>
                </a:solidFill>
                <a:latin typeface="Arial" charset="0"/>
              </a:rPr>
              <a:t>Pulsed wave Doppler</a:t>
            </a:r>
            <a:endParaRPr lang="da-DK" sz="28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 sz="2800">
                <a:solidFill>
                  <a:schemeClr val="bg1"/>
                </a:solidFill>
                <a:latin typeface="Arial" charset="0"/>
              </a:rPr>
              <a:t>	Måler lave hastigheder (</a:t>
            </a:r>
            <a:r>
              <a:rPr lang="da-DK" sz="28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</a:t>
            </a:r>
            <a:r>
              <a:rPr lang="da-DK" sz="2800">
                <a:solidFill>
                  <a:schemeClr val="bg1"/>
                </a:solidFill>
                <a:latin typeface="Arial" charset="0"/>
              </a:rPr>
              <a:t> 1 m/s) lokalt </a:t>
            </a:r>
          </a:p>
          <a:p>
            <a:pPr eaLnBrk="0" hangingPunct="0"/>
            <a:r>
              <a:rPr lang="da-DK" sz="280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eaLnBrk="0" hangingPunct="0"/>
            <a:r>
              <a:rPr lang="da-DK" sz="2800" u="sng">
                <a:solidFill>
                  <a:schemeClr val="bg1"/>
                </a:solidFill>
                <a:latin typeface="Arial" charset="0"/>
              </a:rPr>
              <a:t>Color Doppler</a:t>
            </a:r>
            <a:endParaRPr lang="da-DK" sz="28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da-DK" sz="2800">
                <a:solidFill>
                  <a:schemeClr val="bg1"/>
                </a:solidFill>
                <a:latin typeface="Arial" charset="0"/>
              </a:rPr>
              <a:t>	Viser flowets retning, turbulens, insufficiens</a:t>
            </a:r>
          </a:p>
        </p:txBody>
      </p:sp>
      <p:sp>
        <p:nvSpPr>
          <p:cNvPr id="28693" name="Rectangle 4"/>
          <p:cNvSpPr>
            <a:spLocks noChangeArrowheads="1"/>
          </p:cNvSpPr>
          <p:nvPr/>
        </p:nvSpPr>
        <p:spPr bwMode="auto">
          <a:xfrm>
            <a:off x="468313" y="549275"/>
            <a:ext cx="791368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a-DK"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da-DK"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</a:br>
            <a:r>
              <a:rPr lang="da-DK" sz="4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SLUT Basal Doppler Teori </a:t>
            </a:r>
            <a:r>
              <a:rPr lang="da-DK" sz="140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da-DK" sz="140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</a:br>
            <a:endParaRPr lang="da-DK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5F934E-F5EC-4ED2-BE88-3C93F8F13668}" type="slidenum">
              <a:rPr lang="da-DK"/>
              <a:pPr>
                <a:defRPr/>
              </a:pPr>
              <a:t>28</a:t>
            </a:fld>
            <a:endParaRPr lang="da-D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a-DK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Arial" charset="0"/>
              </a:rPr>
              <a:t>Fra lyd til billede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1425" cy="480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cs typeface="Arial" charset="0"/>
              </a:rPr>
              <a:t>Høj-frekvente lydimpulser (1 til 5 mHz) udsendes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cs typeface="Arial" charset="0"/>
              </a:rPr>
              <a:t>Noget af lyden reflekteres, mens andet fortaber sig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cs typeface="Arial" charset="0"/>
              </a:rPr>
              <a:t>Lydbølger reflekteres (ekko) fra væv og blod, den reflekterede lydbølge detekteres og behandles af apparatet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cs typeface="Arial" charset="0"/>
              </a:rPr>
              <a:t>Ved 2D måler apparatet tiden for en lydbølges transmission og tilbagevenden (1/mio sek) og beregner derpå afstanden fra proben til væv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cs typeface="Arial" charset="0"/>
              </a:rPr>
              <a:t>Ved Doppler måler apparatet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cs typeface="Arial" charset="0"/>
              </a:rPr>
              <a:t>ændringer i den udsendte pulsfrekvens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cs typeface="Arial" charset="0"/>
              </a:rPr>
              <a:t>og beregner hastighed af erytrocyt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9A24BE-DB45-4D1F-9D9F-8FC043B3B214}" type="slidenum">
              <a:rPr lang="da-DK"/>
              <a:pPr>
                <a:defRPr/>
              </a:pPr>
              <a:t>3</a:t>
            </a:fld>
            <a:endParaRPr lang="da-DK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557338"/>
            <a:ext cx="29876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149725"/>
            <a:ext cx="3182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urveyor.in-berlin.de/himmel/Bios/Doppl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341438"/>
            <a:ext cx="21161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kstboks 2"/>
          <p:cNvSpPr txBox="1">
            <a:spLocks noChangeArrowheads="1"/>
          </p:cNvSpPr>
          <p:nvPr/>
        </p:nvSpPr>
        <p:spPr bwMode="auto">
          <a:xfrm>
            <a:off x="1403350" y="1052513"/>
            <a:ext cx="5099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Christian Andreas Doppler (1803-1853)</a:t>
            </a:r>
          </a:p>
        </p:txBody>
      </p:sp>
      <p:pic>
        <p:nvPicPr>
          <p:cNvPr id="6148" name="Picture 2" descr="http://static.howstuffworks.com/gif/doppl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16113"/>
            <a:ext cx="63769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E120FE-8C1B-41F6-8D46-3FEB212E9F38}" type="slidenum">
              <a:rPr lang="da-DK"/>
              <a:pPr>
                <a:defRPr/>
              </a:pPr>
              <a:t>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ktangel 1"/>
          <p:cNvSpPr>
            <a:spLocks noChangeArrowheads="1"/>
          </p:cNvSpPr>
          <p:nvPr/>
        </p:nvSpPr>
        <p:spPr bwMode="auto">
          <a:xfrm>
            <a:off x="357188" y="692150"/>
            <a:ext cx="86074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>
                <a:solidFill>
                  <a:schemeClr val="bg1"/>
                </a:solidFill>
                <a:latin typeface="Arial" charset="0"/>
                <a:cs typeface="Arial" charset="0"/>
              </a:rPr>
              <a:t>Doppler frekvensskiftet : Fd = Fr – Ft</a:t>
            </a:r>
          </a:p>
          <a:p>
            <a:endParaRPr lang="da-DK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Det reflekterede lydsignal skifter frekvens når lydkilden eller reflektoren bevæger sig i forhold til observatøren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171" name="Picture 13" descr="D:\images\dopp-skif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464343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uppe 10"/>
          <p:cNvGrpSpPr>
            <a:grpSpLocks/>
          </p:cNvGrpSpPr>
          <p:nvPr/>
        </p:nvGrpSpPr>
        <p:grpSpPr bwMode="auto">
          <a:xfrm>
            <a:off x="1754188" y="2865438"/>
            <a:ext cx="3194050" cy="1533525"/>
            <a:chOff x="3071813" y="500063"/>
            <a:chExt cx="3194050" cy="1533227"/>
          </a:xfrm>
        </p:grpSpPr>
        <p:cxnSp>
          <p:nvCxnSpPr>
            <p:cNvPr id="5" name="Lige pilforbindelse 4"/>
            <p:cNvCxnSpPr/>
            <p:nvPr/>
          </p:nvCxnSpPr>
          <p:spPr>
            <a:xfrm>
              <a:off x="3643313" y="928605"/>
              <a:ext cx="9286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Lige pilforbindelse 6"/>
            <p:cNvCxnSpPr/>
            <p:nvPr/>
          </p:nvCxnSpPr>
          <p:spPr>
            <a:xfrm rot="10800000">
              <a:off x="3643313" y="1785688"/>
              <a:ext cx="9286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184" name="Tekstboks 7"/>
            <p:cNvSpPr txBox="1">
              <a:spLocks noChangeArrowheads="1"/>
            </p:cNvSpPr>
            <p:nvPr/>
          </p:nvSpPr>
          <p:spPr bwMode="auto">
            <a:xfrm>
              <a:off x="4572000" y="500063"/>
              <a:ext cx="4411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Ft</a:t>
              </a:r>
            </a:p>
          </p:txBody>
        </p:sp>
        <p:sp>
          <p:nvSpPr>
            <p:cNvPr id="7185" name="Tekstboks 8"/>
            <p:cNvSpPr txBox="1">
              <a:spLocks noChangeArrowheads="1"/>
            </p:cNvSpPr>
            <p:nvPr/>
          </p:nvSpPr>
          <p:spPr bwMode="auto">
            <a:xfrm>
              <a:off x="3071813" y="1571625"/>
              <a:ext cx="458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Fr</a:t>
              </a:r>
            </a:p>
          </p:txBody>
        </p:sp>
        <p:sp>
          <p:nvSpPr>
            <p:cNvPr id="7186" name="Tekstboks 9"/>
            <p:cNvSpPr txBox="1">
              <a:spLocks noChangeArrowheads="1"/>
            </p:cNvSpPr>
            <p:nvPr/>
          </p:nvSpPr>
          <p:spPr bwMode="auto">
            <a:xfrm>
              <a:off x="5857875" y="642938"/>
              <a:ext cx="4079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V</a:t>
              </a:r>
            </a:p>
          </p:txBody>
        </p:sp>
      </p:grpSp>
      <p:grpSp>
        <p:nvGrpSpPr>
          <p:cNvPr id="7173" name="Gruppe 12"/>
          <p:cNvGrpSpPr>
            <a:grpSpLocks/>
          </p:cNvGrpSpPr>
          <p:nvPr/>
        </p:nvGrpSpPr>
        <p:grpSpPr bwMode="auto">
          <a:xfrm>
            <a:off x="1825625" y="4508500"/>
            <a:ext cx="3194050" cy="1533525"/>
            <a:chOff x="3071813" y="500063"/>
            <a:chExt cx="3194050" cy="1533227"/>
          </a:xfrm>
        </p:grpSpPr>
        <p:cxnSp>
          <p:nvCxnSpPr>
            <p:cNvPr id="14" name="Lige pilforbindelse 13"/>
            <p:cNvCxnSpPr/>
            <p:nvPr/>
          </p:nvCxnSpPr>
          <p:spPr>
            <a:xfrm>
              <a:off x="3643313" y="928605"/>
              <a:ext cx="9286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Lige pilforbindelse 14"/>
            <p:cNvCxnSpPr/>
            <p:nvPr/>
          </p:nvCxnSpPr>
          <p:spPr>
            <a:xfrm rot="10800000">
              <a:off x="3643313" y="1785688"/>
              <a:ext cx="9286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179" name="Tekstboks 7"/>
            <p:cNvSpPr txBox="1">
              <a:spLocks noChangeArrowheads="1"/>
            </p:cNvSpPr>
            <p:nvPr/>
          </p:nvSpPr>
          <p:spPr bwMode="auto">
            <a:xfrm>
              <a:off x="4572000" y="500063"/>
              <a:ext cx="4411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Ft</a:t>
              </a:r>
            </a:p>
          </p:txBody>
        </p:sp>
        <p:sp>
          <p:nvSpPr>
            <p:cNvPr id="7180" name="Tekstboks 8"/>
            <p:cNvSpPr txBox="1">
              <a:spLocks noChangeArrowheads="1"/>
            </p:cNvSpPr>
            <p:nvPr/>
          </p:nvSpPr>
          <p:spPr bwMode="auto">
            <a:xfrm>
              <a:off x="3071813" y="1571625"/>
              <a:ext cx="458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Fr</a:t>
              </a:r>
            </a:p>
          </p:txBody>
        </p:sp>
        <p:sp>
          <p:nvSpPr>
            <p:cNvPr id="7181" name="Tekstboks 9"/>
            <p:cNvSpPr txBox="1">
              <a:spLocks noChangeArrowheads="1"/>
            </p:cNvSpPr>
            <p:nvPr/>
          </p:nvSpPr>
          <p:spPr bwMode="auto">
            <a:xfrm>
              <a:off x="5857875" y="642938"/>
              <a:ext cx="4079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V</a:t>
              </a:r>
            </a:p>
          </p:txBody>
        </p:sp>
      </p:grpSp>
      <p:sp>
        <p:nvSpPr>
          <p:cNvPr id="7174" name="Rektangel 15"/>
          <p:cNvSpPr>
            <a:spLocks noChangeArrowheads="1"/>
          </p:cNvSpPr>
          <p:nvPr/>
        </p:nvSpPr>
        <p:spPr bwMode="auto">
          <a:xfrm>
            <a:off x="5291138" y="3716338"/>
            <a:ext cx="3852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Ft - frekvensen af transmitteret lyd</a:t>
            </a: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Fr  -frekvensen af reflekteret lyd, </a:t>
            </a: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V er hastigheden af reflektoren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14108-3893-47FC-8FC0-DF5F074F81AB}" type="slidenum">
              <a:rPr lang="da-DK"/>
              <a:pPr>
                <a:defRPr/>
              </a:pPr>
              <a:t>5</a:t>
            </a:fld>
            <a:endParaRPr lang="da-DK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a-DK" sz="2000">
                <a:latin typeface="Arial" charset="0"/>
              </a:rPr>
              <a:t>Continous wave Doppler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9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1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3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5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11" name="Picture 21" descr="C:\CH\Braunwald figurer\IMAGES\BR03007.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81025"/>
            <a:ext cx="547211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Rektangel 20"/>
          <p:cNvSpPr>
            <a:spLocks noChangeArrowheads="1"/>
          </p:cNvSpPr>
          <p:nvPr/>
        </p:nvSpPr>
        <p:spPr bwMode="auto">
          <a:xfrm>
            <a:off x="1835150" y="620713"/>
            <a:ext cx="5257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Arial" charset="0"/>
                <a:cs typeface="Arial" charset="0"/>
              </a:rPr>
              <a:t>Reflektor står stille </a:t>
            </a:r>
          </a:p>
        </p:txBody>
      </p:sp>
      <p:sp>
        <p:nvSpPr>
          <p:cNvPr id="8213" name="Rektangel 21"/>
          <p:cNvSpPr>
            <a:spLocks noChangeArrowheads="1"/>
          </p:cNvSpPr>
          <p:nvPr/>
        </p:nvSpPr>
        <p:spPr bwMode="auto">
          <a:xfrm>
            <a:off x="1908175" y="2349500"/>
            <a:ext cx="5256213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Arial" charset="0"/>
                <a:cs typeface="Arial" charset="0"/>
              </a:rPr>
              <a:t>Reflektor bevæger sig mod proben</a:t>
            </a:r>
          </a:p>
        </p:txBody>
      </p:sp>
      <p:sp>
        <p:nvSpPr>
          <p:cNvPr id="8214" name="Rektangel 22"/>
          <p:cNvSpPr>
            <a:spLocks noChangeArrowheads="1"/>
          </p:cNvSpPr>
          <p:nvPr/>
        </p:nvSpPr>
        <p:spPr bwMode="auto">
          <a:xfrm>
            <a:off x="1835150" y="4221163"/>
            <a:ext cx="5257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Arial" charset="0"/>
                <a:cs typeface="Arial" charset="0"/>
              </a:rPr>
              <a:t>Reflektor bevæger sig væk fra probe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89CFE9-62C9-43F7-91C1-D044B7A2E3BF}" type="slidenum">
              <a:rPr lang="da-DK"/>
              <a:pPr>
                <a:defRPr/>
              </a:pPr>
              <a:t>6</a:t>
            </a:fld>
            <a:endParaRPr lang="da-DK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\Braunwald figurer\IMAGES\BR03008.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51847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ktangel 6"/>
          <p:cNvSpPr>
            <a:spLocks noChangeArrowheads="1"/>
          </p:cNvSpPr>
          <p:nvPr/>
        </p:nvSpPr>
        <p:spPr bwMode="auto">
          <a:xfrm>
            <a:off x="1116013" y="765175"/>
            <a:ext cx="75612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Doppler-frekvensskiftet afhænger både af den transmitterede frekvens og reflektors hastighed i retning mod transducer</a:t>
            </a:r>
          </a:p>
          <a:p>
            <a:pPr>
              <a:defRPr/>
            </a:pP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            F d  =       Fr</a:t>
            </a:r>
            <a:r>
              <a:rPr lang="da-DK" sz="105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– Ft      =    2Ft · </a:t>
            </a:r>
            <a:r>
              <a:rPr lang="da-DK" u="sng">
                <a:solidFill>
                  <a:schemeClr val="bg1"/>
                </a:solidFill>
                <a:latin typeface="Arial" charset="0"/>
                <a:cs typeface="Arial" charset="0"/>
              </a:rPr>
              <a:t>V·cos(Ø)</a:t>
            </a:r>
          </a:p>
          <a:p>
            <a:pPr>
              <a:defRPr/>
            </a:pPr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                                   C</a:t>
            </a:r>
            <a:endParaRPr lang="da-DK" sz="2000">
              <a:solidFill>
                <a:schemeClr val="bg1"/>
              </a:solidFill>
            </a:endParaRPr>
          </a:p>
        </p:txBody>
      </p:sp>
      <p:sp>
        <p:nvSpPr>
          <p:cNvPr id="9220" name="Rektangel 7"/>
          <p:cNvSpPr>
            <a:spLocks noChangeArrowheads="1"/>
          </p:cNvSpPr>
          <p:nvPr/>
        </p:nvSpPr>
        <p:spPr bwMode="auto">
          <a:xfrm>
            <a:off x="431800" y="5129213"/>
            <a:ext cx="7164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Ft er frekvensen af den lyd der transmitteres. 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Fr er frekvensen af den reflekterede lyd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V er hastigheden af det reflektoren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Ø er vinklen mellem lydstrålen og reflektorens bevægelsesretning</a:t>
            </a:r>
          </a:p>
          <a:p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C er lydhastigheden i mediet.</a:t>
            </a:r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AFF550-2EDC-47B3-8AAD-4A4284D4D162}" type="slidenum">
              <a:rPr lang="da-DK"/>
              <a:pPr>
                <a:defRPr/>
              </a:pPr>
              <a:t>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8750" y="300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3" name="AutoShape 4" descr="D:\images\doppler%20vinkelfejl.jpg"/>
          <p:cNvSpPr>
            <a:spLocks noChangeAspect="1" noChangeArrowheads="1"/>
          </p:cNvSpPr>
          <p:nvPr/>
        </p:nvSpPr>
        <p:spPr bwMode="auto">
          <a:xfrm>
            <a:off x="3494088" y="3821113"/>
            <a:ext cx="25146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588" y="311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95288" y="5734050"/>
            <a:ext cx="85359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Ekkoapparatet måler Doppler-frekvensskiftet ved lydhastighed 1540 m/s</a:t>
            </a: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(Lydens hastighed i blod = 1570 m/s og i muskel = 1590 m/s)</a:t>
            </a:r>
            <a:endParaRPr lang="da-DK" sz="3600">
              <a:solidFill>
                <a:schemeClr val="bg1"/>
              </a:solidFill>
            </a:endParaRPr>
          </a:p>
        </p:txBody>
      </p:sp>
      <p:pic>
        <p:nvPicPr>
          <p:cNvPr id="10246" name="Picture 13" descr="D:\images\dopp-skif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154238"/>
            <a:ext cx="46434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Lige pilforbindelse 11"/>
          <p:cNvCxnSpPr/>
          <p:nvPr/>
        </p:nvCxnSpPr>
        <p:spPr>
          <a:xfrm>
            <a:off x="2289175" y="2740025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rot="10800000">
            <a:off x="2289175" y="3597275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49" name="Tekstboks 13"/>
          <p:cNvSpPr txBox="1">
            <a:spLocks noChangeArrowheads="1"/>
          </p:cNvSpPr>
          <p:nvPr/>
        </p:nvSpPr>
        <p:spPr bwMode="auto">
          <a:xfrm>
            <a:off x="3217863" y="2311400"/>
            <a:ext cx="50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F1</a:t>
            </a:r>
          </a:p>
        </p:txBody>
      </p:sp>
      <p:sp>
        <p:nvSpPr>
          <p:cNvPr id="10250" name="Tekstboks 14"/>
          <p:cNvSpPr txBox="1">
            <a:spLocks noChangeArrowheads="1"/>
          </p:cNvSpPr>
          <p:nvPr/>
        </p:nvSpPr>
        <p:spPr bwMode="auto">
          <a:xfrm>
            <a:off x="1717675" y="3382963"/>
            <a:ext cx="509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F2</a:t>
            </a:r>
          </a:p>
        </p:txBody>
      </p:sp>
      <p:sp>
        <p:nvSpPr>
          <p:cNvPr id="10251" name="Tekstboks 15"/>
          <p:cNvSpPr txBox="1">
            <a:spLocks noChangeArrowheads="1"/>
          </p:cNvSpPr>
          <p:nvPr/>
        </p:nvSpPr>
        <p:spPr bwMode="auto">
          <a:xfrm>
            <a:off x="4503738" y="2454275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V</a:t>
            </a:r>
          </a:p>
        </p:txBody>
      </p:sp>
      <p:pic>
        <p:nvPicPr>
          <p:cNvPr id="10252" name="Picture 22" descr="C:\CH\AVI filer\as\hyper as\grad118_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188" y="3089275"/>
            <a:ext cx="3673475" cy="2613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253" name="Rektangel 17"/>
          <p:cNvSpPr>
            <a:spLocks noChangeArrowheads="1"/>
          </p:cNvSpPr>
          <p:nvPr/>
        </p:nvSpPr>
        <p:spPr bwMode="auto">
          <a:xfrm>
            <a:off x="5292725" y="1484313"/>
            <a:ext cx="2771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u="sng">
                <a:solidFill>
                  <a:schemeClr val="bg1"/>
                </a:solidFill>
                <a:latin typeface="Arial" charset="0"/>
                <a:cs typeface="Arial" charset="0"/>
              </a:rPr>
              <a:t>     Fd · C       .</a:t>
            </a:r>
          </a:p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  2· Ft ·cos(Ø)</a:t>
            </a:r>
          </a:p>
        </p:txBody>
      </p:sp>
      <p:sp>
        <p:nvSpPr>
          <p:cNvPr id="10254" name="Rektangel 18"/>
          <p:cNvSpPr>
            <a:spLocks noChangeArrowheads="1"/>
          </p:cNvSpPr>
          <p:nvPr/>
        </p:nvSpPr>
        <p:spPr bwMode="auto">
          <a:xfrm>
            <a:off x="468313" y="765175"/>
            <a:ext cx="75596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Blodets strømningshastighed (V), afspejler normalitet/patologi over klapper/shunts. </a:t>
            </a: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Doppler-ekkokardiografi kan give os V =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DA94CB-8E83-40D7-871E-72F942127306}" type="slidenum">
              <a:rPr lang="da-DK"/>
              <a:pPr>
                <a:defRPr/>
              </a:pPr>
              <a:t>8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ktangel 1"/>
          <p:cNvSpPr>
            <a:spLocks noChangeArrowheads="1"/>
          </p:cNvSpPr>
          <p:nvPr/>
        </p:nvSpPr>
        <p:spPr bwMode="auto">
          <a:xfrm>
            <a:off x="428625" y="1528763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Undersøgeren må sørge for at Ø er lig med 0° eller 180° </a:t>
            </a:r>
          </a:p>
          <a:p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Ved en vinkelfejl på ca. 25° måles ca. 10% for lavt (cos 25° = 0.9) </a:t>
            </a:r>
          </a:p>
          <a:p>
            <a:pPr eaLnBrk="0" hangingPunct="0"/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Hvis der måles vinkelret på blodstrømmen fås intet signal (cos 90° = 0). </a:t>
            </a:r>
            <a:r>
              <a:rPr lang="da-DK" sz="1000">
                <a:solidFill>
                  <a:schemeClr val="bg1"/>
                </a:solidFill>
              </a:rPr>
              <a:t> </a:t>
            </a:r>
            <a:endParaRPr lang="da-DK" sz="4000">
              <a:solidFill>
                <a:schemeClr val="bg1"/>
              </a:solidFill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24175"/>
            <a:ext cx="43195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kstboks 3"/>
          <p:cNvSpPr txBox="1">
            <a:spLocks noChangeArrowheads="1"/>
          </p:cNvSpPr>
          <p:nvPr/>
        </p:nvSpPr>
        <p:spPr bwMode="auto">
          <a:xfrm>
            <a:off x="539750" y="765175"/>
            <a:ext cx="2022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360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Vinkelfejl</a:t>
            </a:r>
          </a:p>
        </p:txBody>
      </p:sp>
      <p:sp>
        <p:nvSpPr>
          <p:cNvPr id="11269" name="Rektangel 5"/>
          <p:cNvSpPr>
            <a:spLocks noChangeArrowheads="1"/>
          </p:cNvSpPr>
          <p:nvPr/>
        </p:nvSpPr>
        <p:spPr bwMode="auto">
          <a:xfrm>
            <a:off x="5219700" y="3500438"/>
            <a:ext cx="32766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V =       </a:t>
            </a:r>
            <a:r>
              <a:rPr lang="da-DK" u="sng">
                <a:solidFill>
                  <a:schemeClr val="bg1"/>
                </a:solidFill>
                <a:latin typeface="Arial" charset="0"/>
                <a:cs typeface="Arial" charset="0"/>
              </a:rPr>
              <a:t>    Fd · C       .</a:t>
            </a:r>
          </a:p>
          <a:p>
            <a:r>
              <a:rPr lang="da-DK" sz="2800">
                <a:solidFill>
                  <a:schemeClr val="bg1"/>
                </a:solidFill>
                <a:latin typeface="Arial" charset="0"/>
                <a:cs typeface="Arial" charset="0"/>
              </a:rPr>
              <a:t>         2· Ft ·cos(Ø)</a:t>
            </a:r>
          </a:p>
          <a:p>
            <a:endParaRPr lang="da-DK" sz="2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Matematisk korrektion for vinkelfejl er teoretisk muligt, men ubrugeligt i praksis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4183D-53B4-4A76-8884-42940945ADEC}" type="slidenum">
              <a:rPr lang="da-DK"/>
              <a:pPr>
                <a:defRPr/>
              </a:pPr>
              <a:t>9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Doppler metoder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æmodynami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Hæmodynamik</Template>
  <TotalTime>644</TotalTime>
  <Words>1638</Words>
  <Application>Microsoft Office PowerPoint</Application>
  <PresentationFormat>On-screen Show (4:3)</PresentationFormat>
  <Paragraphs>371</Paragraphs>
  <Slides>28</Slides>
  <Notes>27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Hæmodynamik</vt:lpstr>
      <vt:lpstr>Bitmapbillede</vt:lpstr>
      <vt:lpstr>Doppler metoder</vt:lpstr>
      <vt:lpstr>Doppler modaliteter</vt:lpstr>
      <vt:lpstr>Fra lyd til billede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wiggers</dc:creator>
  <cp:lastModifiedBy>Thue</cp:lastModifiedBy>
  <cp:revision>80</cp:revision>
  <dcterms:created xsi:type="dcterms:W3CDTF">2008-02-04T20:25:10Z</dcterms:created>
  <dcterms:modified xsi:type="dcterms:W3CDTF">2012-09-23T14:18:32Z</dcterms:modified>
</cp:coreProperties>
</file>